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Georgia" panose="02040502050405020303" pitchFamily="18" charset="0"/>
      <p:regular r:id="rId39"/>
      <p:bold r:id="rId40"/>
      <p:italic r:id="rId41"/>
      <p:boldItalic r:id="rId42"/>
    </p:embeddedFont>
    <p:embeddedFont>
      <p:font typeface="Robo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10"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801fbb8b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343536"/>
                </a:solidFill>
                <a:highlight>
                  <a:srgbClr val="F6F6F6"/>
                </a:highlight>
                <a:latin typeface="Roboto"/>
                <a:ea typeface="Roboto"/>
                <a:cs typeface="Roboto"/>
                <a:sym typeface="Roboto"/>
              </a:rPr>
              <a:t>When your warm breath escapes through the top of the mask, it hits the lenses of your glasses and causes them to fog up. To avoid this problem, buy masks with a nose bridge or masks that can be shaped to fit the face. Also, pull the mask up high enough to put your glasses over the top edge of the mask.  Notice the blue side of his mask is facing outward. </a:t>
            </a:r>
            <a:endParaRPr b="1">
              <a:latin typeface="Georgia"/>
              <a:ea typeface="Georgia"/>
              <a:cs typeface="Georgia"/>
              <a:sym typeface="Georgia"/>
            </a:endParaRPr>
          </a:p>
        </p:txBody>
      </p:sp>
      <p:sp>
        <p:nvSpPr>
          <p:cNvPr id="109" name="Google Shape;109;g8801fbb8b2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87ee876ac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latin typeface="Georgia"/>
              <a:ea typeface="Georgia"/>
              <a:cs typeface="Georgia"/>
              <a:sym typeface="Georgia"/>
            </a:endParaRPr>
          </a:p>
        </p:txBody>
      </p:sp>
      <p:sp>
        <p:nvSpPr>
          <p:cNvPr id="116" name="Google Shape;116;g887ee876ac_1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801fbb8b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50">
                <a:solidFill>
                  <a:schemeClr val="dk1"/>
                </a:solidFill>
                <a:highlight>
                  <a:srgbClr val="FFFFFF"/>
                </a:highlight>
                <a:latin typeface="Georgia"/>
                <a:ea typeface="Georgia"/>
                <a:cs typeface="Georgia"/>
                <a:sym typeface="Georgia"/>
              </a:rPr>
              <a:t>Many people think the mask is 100 percent reliable, but it is meant to decrease the risk. Ultimately, social distancing is the most important step you can take to to keep safe.  At AHS, we ask that people always respect the minimum 6ft social distancing guideline.</a:t>
            </a:r>
            <a:endParaRPr b="1">
              <a:latin typeface="Georgia"/>
              <a:ea typeface="Georgia"/>
              <a:cs typeface="Georgia"/>
              <a:sym typeface="Georgia"/>
            </a:endParaRPr>
          </a:p>
        </p:txBody>
      </p:sp>
      <p:sp>
        <p:nvSpPr>
          <p:cNvPr id="123" name="Google Shape;123;g8801fbb8b2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97192775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Georgia"/>
                <a:ea typeface="Georgia"/>
                <a:cs typeface="Georgia"/>
                <a:sym typeface="Georgia"/>
              </a:rPr>
              <a:t>The public is expecting staff to be wearing masks.  </a:t>
            </a:r>
            <a:endParaRPr b="1">
              <a:latin typeface="Georgia"/>
              <a:ea typeface="Georgia"/>
              <a:cs typeface="Georgia"/>
              <a:sym typeface="Georgia"/>
            </a:endParaRPr>
          </a:p>
        </p:txBody>
      </p:sp>
      <p:sp>
        <p:nvSpPr>
          <p:cNvPr id="131" name="Google Shape;131;g897192775c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801fbb8b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r>
              <a:rPr lang="en-US" sz="1350">
                <a:solidFill>
                  <a:schemeClr val="dk1"/>
                </a:solidFill>
                <a:highlight>
                  <a:srgbClr val="FFFFFF"/>
                </a:highlight>
                <a:latin typeface="Georgia"/>
                <a:ea typeface="Georgia"/>
                <a:cs typeface="Georgia"/>
                <a:sym typeface="Georgia"/>
              </a:rPr>
              <a:t>Visitors cannot see your smiling face behind the mask.  When greeting visitors, add a friendly wave to your “hello!”   They cannot see your happy smile.</a:t>
            </a: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138" name="Google Shape;138;g8801fbb8b2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97192775c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146" name="Google Shape;146;g897192775c_5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845c3815d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153" name="Google Shape;153;g8845c3815d_5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97192775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160" name="Google Shape;160;g897192775c_1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845c3815d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168" name="Google Shape;168;g8845c3815d_5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97192775c_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177" name="Google Shape;177;g897192775c_6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8801fbb8b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a:solidFill>
                  <a:schemeClr val="dk1"/>
                </a:solidFill>
                <a:highlight>
                  <a:srgbClr val="FFFFFF"/>
                </a:highlight>
              </a:rPr>
              <a:t>Yes please!  For the safety of all, we ask that staff wear masks when in any public or common area inside museums.  Museum guests, vendors and visitors will be asked to wear masks, but will not be required to wear them.</a:t>
            </a:r>
            <a:endParaRPr/>
          </a:p>
        </p:txBody>
      </p:sp>
      <p:sp>
        <p:nvSpPr>
          <p:cNvPr id="51" name="Google Shape;51;g8801fbb8b2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97192775c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185" name="Google Shape;185;g897192775c_1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801fbb8b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r>
              <a:rPr lang="en-US" sz="1350">
                <a:solidFill>
                  <a:schemeClr val="dk1"/>
                </a:solidFill>
                <a:highlight>
                  <a:srgbClr val="FFFFFF"/>
                </a:highlight>
                <a:latin typeface="Georgia"/>
                <a:ea typeface="Georgia"/>
                <a:cs typeface="Georgia"/>
                <a:sym typeface="Georgia"/>
              </a:rPr>
              <a:t>We are wearing masks for your protection; we cannot mandate what others do; there are others in the museum, and we want to ensure we can maintain social distancing to protect you; to allow us to sanitize the museum for your safety.</a:t>
            </a: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194" name="Google Shape;194;g8801fbb8b2_0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97192775c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202" name="Google Shape;202;g897192775c_1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97192775c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r>
              <a:rPr lang="en-US" sz="1350">
                <a:solidFill>
                  <a:schemeClr val="dk1"/>
                </a:solidFill>
                <a:highlight>
                  <a:srgbClr val="FFFFFF"/>
                </a:highlight>
                <a:latin typeface="Georgia"/>
                <a:ea typeface="Georgia"/>
                <a:cs typeface="Georgia"/>
                <a:sym typeface="Georgia"/>
              </a:rPr>
              <a:t>The same words spoken with a different tone will be received in a completely different way.</a:t>
            </a: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209" name="Google Shape;209;g897192775c_1_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845c3815d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r>
              <a:rPr lang="en-US" sz="1350">
                <a:solidFill>
                  <a:schemeClr val="dk1"/>
                </a:solidFill>
                <a:highlight>
                  <a:srgbClr val="FFFFFF"/>
                </a:highlight>
                <a:latin typeface="Georgia"/>
                <a:ea typeface="Georgia"/>
                <a:cs typeface="Georgia"/>
                <a:sym typeface="Georgia"/>
              </a:rPr>
              <a:t>People have different thresholds of tolerance for behavior.  If you start feeling uncomfortable with a situation...call for help.</a:t>
            </a: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216" name="Google Shape;216;g8845c3815d_5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97192775c_6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222" name="Google Shape;222;g897192775c_6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845c3815d_5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229" name="Google Shape;229;g8845c3815d_5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8845c3815d_5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236" name="Google Shape;236;g8845c3815d_5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845c3815d_5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243" name="Google Shape;243;g8845c3815d_5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845c3815d_5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250" name="Google Shape;250;g8845c3815d_5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801fbb8b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latin typeface="Georgia"/>
              <a:ea typeface="Georgia"/>
              <a:cs typeface="Georgia"/>
              <a:sym typeface="Georgia"/>
            </a:endParaRPr>
          </a:p>
        </p:txBody>
      </p:sp>
      <p:sp>
        <p:nvSpPr>
          <p:cNvPr id="58" name="Google Shape;58;g8801fbb8b2_0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97192775c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r>
              <a:rPr lang="en-US" sz="1350">
                <a:solidFill>
                  <a:schemeClr val="dk1"/>
                </a:solidFill>
                <a:highlight>
                  <a:srgbClr val="FFFFFF"/>
                </a:highlight>
                <a:latin typeface="Georgia"/>
                <a:ea typeface="Georgia"/>
                <a:cs typeface="Georgia"/>
                <a:sym typeface="Georgia"/>
              </a:rPr>
              <a:t>When you're done wearing the mask for the day, there's a chance you could contaminate yourself taking it off.  Wash your hands before taking off the mask. Take it off by unlooping it from your ears first.</a:t>
            </a: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257" name="Google Shape;257;g897192775c_4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801fbb8b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5555"/>
              </a:lnSpc>
              <a:spcBef>
                <a:spcPts val="0"/>
              </a:spcBef>
              <a:spcAft>
                <a:spcPts val="0"/>
              </a:spcAft>
              <a:buNone/>
            </a:pPr>
            <a:endParaRPr sz="135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endParaRPr sz="1350">
              <a:solidFill>
                <a:schemeClr val="dk1"/>
              </a:solidFill>
              <a:highlight>
                <a:srgbClr val="FFFFFF"/>
              </a:highlight>
              <a:latin typeface="Georgia"/>
              <a:ea typeface="Georgia"/>
              <a:cs typeface="Georgia"/>
              <a:sym typeface="Georgia"/>
            </a:endParaRPr>
          </a:p>
        </p:txBody>
      </p:sp>
      <p:sp>
        <p:nvSpPr>
          <p:cNvPr id="265" name="Google Shape;265;g8801fbb8b2_0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97192775c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50">
                <a:solidFill>
                  <a:schemeClr val="dk1"/>
                </a:solidFill>
                <a:highlight>
                  <a:srgbClr val="FFFFFF"/>
                </a:highlight>
                <a:latin typeface="Georgia"/>
                <a:ea typeface="Georgia"/>
                <a:cs typeface="Georgia"/>
                <a:sym typeface="Georgia"/>
              </a:rPr>
              <a:t>The blue or colored side is supposed to be worn on the outside.  The white side is to be worn on the inside.  Why? The blue is waterproof - keeping droplets from others  from penetrating into your mask.  The white side is absorbent - so if you cough, your droplets are trapped in your mask.  Blue side to the sky!</a:t>
            </a:r>
            <a:endParaRPr b="1">
              <a:latin typeface="Georgia"/>
              <a:ea typeface="Georgia"/>
              <a:cs typeface="Georgia"/>
              <a:sym typeface="Georgia"/>
            </a:endParaRPr>
          </a:p>
        </p:txBody>
      </p:sp>
      <p:sp>
        <p:nvSpPr>
          <p:cNvPr id="65" name="Google Shape;65;g897192775c_1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350">
                <a:solidFill>
                  <a:schemeClr val="dk1"/>
                </a:solidFill>
                <a:highlight>
                  <a:srgbClr val="FFFFFF"/>
                </a:highlight>
                <a:latin typeface="Georgia"/>
                <a:ea typeface="Georgia"/>
                <a:cs typeface="Georgia"/>
                <a:sym typeface="Georgia"/>
              </a:rPr>
              <a:t>It's best to avoid touching your face in general.</a:t>
            </a:r>
            <a:endParaRPr sz="100"/>
          </a:p>
        </p:txBody>
      </p:sp>
      <p:sp>
        <p:nvSpPr>
          <p:cNvPr id="73" name="Google Shape;7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801fbb8b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50">
                <a:solidFill>
                  <a:schemeClr val="dk1"/>
                </a:solidFill>
                <a:highlight>
                  <a:srgbClr val="FFFFFF"/>
                </a:highlight>
                <a:latin typeface="Georgia"/>
                <a:ea typeface="Georgia"/>
                <a:cs typeface="Georgia"/>
                <a:sym typeface="Georgia"/>
              </a:rPr>
              <a:t>Many people wearing their masks below the nose.  While it will still protect others if you are coughing or sneezing, it will not protect you from COVID-19 if someone else nearby is infected and coughs.  Remember to cover your nose.</a:t>
            </a:r>
            <a:endParaRPr/>
          </a:p>
        </p:txBody>
      </p:sp>
      <p:sp>
        <p:nvSpPr>
          <p:cNvPr id="80" name="Google Shape;80;g8801fbb8b2_0_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801fbb8b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350">
                <a:solidFill>
                  <a:schemeClr val="dk1"/>
                </a:solidFill>
                <a:highlight>
                  <a:srgbClr val="FFFFFF"/>
                </a:highlight>
                <a:latin typeface="Georgia"/>
                <a:ea typeface="Georgia"/>
                <a:cs typeface="Georgia"/>
                <a:sym typeface="Georgia"/>
              </a:rPr>
              <a:t>Without the mask, you're susceptible to inhaling particles in the air.  Put on your mask ahead of entering an area of risk.</a:t>
            </a:r>
            <a:endParaRPr/>
          </a:p>
        </p:txBody>
      </p:sp>
      <p:sp>
        <p:nvSpPr>
          <p:cNvPr id="87" name="Google Shape;87;g8801fbb8b2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801fbb8b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latin typeface="Georgia"/>
              <a:ea typeface="Georgia"/>
              <a:cs typeface="Georgia"/>
              <a:sym typeface="Georgia"/>
            </a:endParaRPr>
          </a:p>
        </p:txBody>
      </p:sp>
      <p:sp>
        <p:nvSpPr>
          <p:cNvPr id="94" name="Google Shape;94;g8801fbb8b2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801fbb8b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50">
                <a:solidFill>
                  <a:schemeClr val="dk1"/>
                </a:solidFill>
                <a:highlight>
                  <a:srgbClr val="FFFFFF"/>
                </a:highlight>
                <a:latin typeface="Georgia"/>
                <a:ea typeface="Georgia"/>
                <a:cs typeface="Georgia"/>
                <a:sym typeface="Georgia"/>
              </a:rPr>
              <a:t>If you use a cloth mask, not washing it is the same as wearing a contaminated mask. A washing machine with the hot water setting on, using your normal detergent should be sufficient for cleaning it. Once clean, the mask should be thoroughly dried, on a clothesline or dryer.</a:t>
            </a:r>
            <a:endParaRPr b="1">
              <a:latin typeface="Georgia"/>
              <a:ea typeface="Georgia"/>
              <a:cs typeface="Georgia"/>
              <a:sym typeface="Georgia"/>
            </a:endParaRPr>
          </a:p>
        </p:txBody>
      </p:sp>
      <p:sp>
        <p:nvSpPr>
          <p:cNvPr id="101" name="Google Shape;101;g8801fbb8b2_0_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2656" y="0"/>
            <a:ext cx="9144000" cy="6858000"/>
          </a:xfrm>
          <a:prstGeom prst="rect">
            <a:avLst/>
          </a:prstGeom>
          <a:noFill/>
          <a:ln>
            <a:noFill/>
          </a:ln>
        </p:spPr>
      </p:pic>
      <p:sp>
        <p:nvSpPr>
          <p:cNvPr id="13" name="Google Shape;13;p2"/>
          <p:cNvSpPr txBox="1">
            <a:spLocks noGrp="1"/>
          </p:cNvSpPr>
          <p:nvPr>
            <p:ph type="ctrTitle"/>
          </p:nvPr>
        </p:nvSpPr>
        <p:spPr>
          <a:xfrm>
            <a:off x="3102429" y="2624703"/>
            <a:ext cx="5249636" cy="1305606"/>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3588204" y="4124552"/>
            <a:ext cx="4278086" cy="39029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1400"/>
              <a:buNone/>
              <a:defRPr sz="1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0" y="-2267"/>
            <a:ext cx="9144000" cy="6858000"/>
          </a:xfrm>
          <a:prstGeom prst="rect">
            <a:avLst/>
          </a:prstGeom>
          <a:noFill/>
          <a:ln>
            <a:noFill/>
          </a:ln>
        </p:spPr>
      </p:pic>
      <p:sp>
        <p:nvSpPr>
          <p:cNvPr id="20" name="Google Shape;20;p3"/>
          <p:cNvSpPr txBox="1">
            <a:spLocks noGrp="1"/>
          </p:cNvSpPr>
          <p:nvPr>
            <p:ph type="title"/>
          </p:nvPr>
        </p:nvSpPr>
        <p:spPr>
          <a:xfrm>
            <a:off x="2049236" y="451192"/>
            <a:ext cx="646611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85825" y="2245178"/>
            <a:ext cx="7372350" cy="3764191"/>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7" name="Google Shape;27;p4"/>
          <p:cNvSpPr>
            <a:spLocks noGrp="1"/>
          </p:cNvSpPr>
          <p:nvPr>
            <p:ph type="pic" idx="2"/>
          </p:nvPr>
        </p:nvSpPr>
        <p:spPr>
          <a:xfrm>
            <a:off x="1579789" y="2278073"/>
            <a:ext cx="5984422" cy="347585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1"/>
          </p:nvPr>
        </p:nvSpPr>
        <p:spPr>
          <a:xfrm>
            <a:off x="3028950" y="5871219"/>
            <a:ext cx="3076745" cy="28983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 name="Google Shape;29;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txBox="1">
            <a:spLocks noGrp="1"/>
          </p:cNvSpPr>
          <p:nvPr>
            <p:ph type="title"/>
          </p:nvPr>
        </p:nvSpPr>
        <p:spPr>
          <a:xfrm>
            <a:off x="2049236" y="451192"/>
            <a:ext cx="646611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5" name="Google Shape;35;p5"/>
          <p:cNvSpPr txBox="1">
            <a:spLocks noGrp="1"/>
          </p:cNvSpPr>
          <p:nvPr>
            <p:ph type="title"/>
          </p:nvPr>
        </p:nvSpPr>
        <p:spPr>
          <a:xfrm>
            <a:off x="628650" y="2963635"/>
            <a:ext cx="7886700" cy="93072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mc:AlternateContent xmlns:mc="http://schemas.openxmlformats.org/markup-compatibility/2006" xmlns:p14="http://schemas.microsoft.com/office/powerpoint/2010/main">
    <mc:Choice Requires="p14">
      <p:transition spd="slow" p14:dur="16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6"/>
          <p:cNvSpPr txBox="1">
            <a:spLocks noGrp="1"/>
          </p:cNvSpPr>
          <p:nvPr>
            <p:ph type="ctrTitle"/>
          </p:nvPr>
        </p:nvSpPr>
        <p:spPr>
          <a:xfrm>
            <a:off x="3102404" y="2343153"/>
            <a:ext cx="5249700" cy="1305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4000"/>
              <a:buFont typeface="Arial"/>
              <a:buNone/>
            </a:pPr>
            <a:r>
              <a:rPr lang="en-US">
                <a:latin typeface="Times New Roman"/>
                <a:ea typeface="Times New Roman"/>
                <a:cs typeface="Times New Roman"/>
                <a:sym typeface="Times New Roman"/>
              </a:rPr>
              <a:t>Smiles Behind the Mask</a:t>
            </a:r>
            <a:endParaRPr sz="3300">
              <a:latin typeface="Times New Roman"/>
              <a:ea typeface="Times New Roman"/>
              <a:cs typeface="Times New Roman"/>
              <a:sym typeface="Times New Roman"/>
            </a:endParaRPr>
          </a:p>
        </p:txBody>
      </p:sp>
      <p:sp>
        <p:nvSpPr>
          <p:cNvPr id="44" name="Google Shape;44;p6"/>
          <p:cNvSpPr txBox="1">
            <a:spLocks noGrp="1"/>
          </p:cNvSpPr>
          <p:nvPr>
            <p:ph type="subTitle" idx="1"/>
          </p:nvPr>
        </p:nvSpPr>
        <p:spPr>
          <a:xfrm>
            <a:off x="3588254" y="3648752"/>
            <a:ext cx="4278000" cy="390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400"/>
              <a:buNone/>
            </a:pPr>
            <a:r>
              <a:rPr lang="en-US"/>
              <a:t>Tips for Staying Happy and Healthy at Work</a:t>
            </a:r>
            <a:endParaRPr/>
          </a:p>
          <a:p>
            <a:pPr marL="0" lvl="0" indent="0" algn="ctr" rtl="0">
              <a:lnSpc>
                <a:spcPct val="90000"/>
              </a:lnSpc>
              <a:spcBef>
                <a:spcPts val="0"/>
              </a:spcBef>
              <a:spcAft>
                <a:spcPts val="0"/>
              </a:spcAft>
              <a:buClr>
                <a:schemeClr val="dk1"/>
              </a:buClr>
              <a:buSzPts val="1400"/>
              <a:buNone/>
            </a:pPr>
            <a:endParaRPr/>
          </a:p>
        </p:txBody>
      </p:sp>
      <p:pic>
        <p:nvPicPr>
          <p:cNvPr id="45" name="Google Shape;45;p6"/>
          <p:cNvPicPr preferRelativeResize="0"/>
          <p:nvPr/>
        </p:nvPicPr>
        <p:blipFill rotWithShape="1">
          <a:blip r:embed="rId3">
            <a:alphaModFix/>
          </a:blip>
          <a:srcRect l="8338" t="6491" r="2095" b="6491"/>
          <a:stretch/>
        </p:blipFill>
        <p:spPr>
          <a:xfrm>
            <a:off x="0" y="237700"/>
            <a:ext cx="2623898" cy="1911786"/>
          </a:xfrm>
          <a:prstGeom prst="rect">
            <a:avLst/>
          </a:prstGeom>
          <a:noFill/>
          <a:ln>
            <a:noFill/>
          </a:ln>
        </p:spPr>
      </p:pic>
      <p:pic>
        <p:nvPicPr>
          <p:cNvPr id="46" name="Google Shape;46;p6"/>
          <p:cNvPicPr preferRelativeResize="0"/>
          <p:nvPr/>
        </p:nvPicPr>
        <p:blipFill rotWithShape="1">
          <a:blip r:embed="rId4">
            <a:alphaModFix/>
          </a:blip>
          <a:srcRect t="970" b="961"/>
          <a:stretch/>
        </p:blipFill>
        <p:spPr>
          <a:xfrm>
            <a:off x="2721023" y="237700"/>
            <a:ext cx="1474654" cy="1928270"/>
          </a:xfrm>
          <a:prstGeom prst="rect">
            <a:avLst/>
          </a:prstGeom>
          <a:noFill/>
          <a:ln>
            <a:noFill/>
          </a:ln>
        </p:spPr>
      </p:pic>
      <p:pic>
        <p:nvPicPr>
          <p:cNvPr id="47" name="Google Shape;47;p6"/>
          <p:cNvPicPr preferRelativeResize="0"/>
          <p:nvPr/>
        </p:nvPicPr>
        <p:blipFill>
          <a:blip r:embed="rId5">
            <a:alphaModFix/>
          </a:blip>
          <a:stretch>
            <a:fillRect/>
          </a:stretch>
        </p:blipFill>
        <p:spPr>
          <a:xfrm>
            <a:off x="4292800" y="237701"/>
            <a:ext cx="2375691" cy="1928274"/>
          </a:xfrm>
          <a:prstGeom prst="rect">
            <a:avLst/>
          </a:prstGeom>
          <a:noFill/>
          <a:ln>
            <a:noFill/>
          </a:ln>
        </p:spPr>
      </p:pic>
      <p:pic>
        <p:nvPicPr>
          <p:cNvPr id="48" name="Google Shape;48;p6"/>
          <p:cNvPicPr preferRelativeResize="0"/>
          <p:nvPr/>
        </p:nvPicPr>
        <p:blipFill rotWithShape="1">
          <a:blip r:embed="rId6">
            <a:alphaModFix/>
          </a:blip>
          <a:srcRect r="9444"/>
          <a:stretch/>
        </p:blipFill>
        <p:spPr>
          <a:xfrm rot="-5400000">
            <a:off x="6605900" y="423250"/>
            <a:ext cx="1898075" cy="1578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100">
                <a:latin typeface="Times New Roman"/>
                <a:ea typeface="Times New Roman"/>
                <a:cs typeface="Times New Roman"/>
                <a:sym typeface="Times New Roman"/>
              </a:rPr>
              <a:t>How do I prevent foggy glasses?</a:t>
            </a:r>
            <a:endParaRPr sz="2700">
              <a:latin typeface="Times New Roman"/>
              <a:ea typeface="Times New Roman"/>
              <a:cs typeface="Times New Roman"/>
              <a:sym typeface="Times New Roman"/>
            </a:endParaRPr>
          </a:p>
        </p:txBody>
      </p:sp>
      <p:sp>
        <p:nvSpPr>
          <p:cNvPr id="112" name="Google Shape;112;p15"/>
          <p:cNvSpPr txBox="1"/>
          <p:nvPr/>
        </p:nvSpPr>
        <p:spPr>
          <a:xfrm>
            <a:off x="623250" y="5160700"/>
            <a:ext cx="7897500" cy="1404000"/>
          </a:xfrm>
          <a:prstGeom prst="rect">
            <a:avLst/>
          </a:prstGeom>
          <a:noFill/>
          <a:ln>
            <a:noFill/>
          </a:ln>
        </p:spPr>
        <p:txBody>
          <a:bodyPr spcFirstLastPara="1" wrap="square" lIns="91425" tIns="91425" rIns="91425" bIns="91425" anchor="ctr" anchorCtr="0">
            <a:noAutofit/>
          </a:bodyPr>
          <a:lstStyle/>
          <a:p>
            <a:pPr marL="457200" lvl="0" indent="-336550" algn="l" rtl="0">
              <a:lnSpc>
                <a:spcPct val="115000"/>
              </a:lnSpc>
              <a:spcBef>
                <a:spcPts val="0"/>
              </a:spcBef>
              <a:spcAft>
                <a:spcPts val="0"/>
              </a:spcAft>
              <a:buSzPts val="1700"/>
              <a:buFont typeface="Calibri"/>
              <a:buChar char="●"/>
            </a:pPr>
            <a:r>
              <a:rPr lang="en-US" sz="1700">
                <a:highlight>
                  <a:srgbClr val="FFFFFF"/>
                </a:highlight>
                <a:latin typeface="Calibri"/>
                <a:ea typeface="Calibri"/>
                <a:cs typeface="Calibri"/>
                <a:sym typeface="Calibri"/>
              </a:rPr>
              <a:t>Use a mask with a nose bridge that can be shaped to fit your face</a:t>
            </a:r>
            <a:endParaRPr sz="1700">
              <a:highlight>
                <a:srgbClr val="FFFFFF"/>
              </a:highlight>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1700">
                <a:highlight>
                  <a:srgbClr val="FFFFFF"/>
                </a:highlight>
                <a:latin typeface="Calibri"/>
                <a:ea typeface="Calibri"/>
                <a:cs typeface="Calibri"/>
                <a:sym typeface="Calibri"/>
              </a:rPr>
              <a:t>Pull the mask up high enough to put eye glasses over the top of your mask</a:t>
            </a:r>
            <a:endParaRPr sz="1700">
              <a:highlight>
                <a:srgbClr val="FFFFFF"/>
              </a:highlight>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1700">
                <a:highlight>
                  <a:srgbClr val="FFFFFF"/>
                </a:highlight>
                <a:latin typeface="Calibri"/>
                <a:ea typeface="Calibri"/>
                <a:cs typeface="Calibri"/>
                <a:sym typeface="Calibri"/>
              </a:rPr>
              <a:t>Place tissue under the top edge of your mask to absorb moisture</a:t>
            </a:r>
            <a:endParaRPr sz="1700">
              <a:highlight>
                <a:srgbClr val="FFFFFF"/>
              </a:highlight>
              <a:latin typeface="Calibri"/>
              <a:ea typeface="Calibri"/>
              <a:cs typeface="Calibri"/>
              <a:sym typeface="Calibri"/>
            </a:endParaRPr>
          </a:p>
          <a:p>
            <a:pPr marL="0" lvl="0" indent="0" algn="l" rtl="0">
              <a:spcBef>
                <a:spcPts val="0"/>
              </a:spcBef>
              <a:spcAft>
                <a:spcPts val="0"/>
              </a:spcAft>
              <a:buNone/>
            </a:pPr>
            <a:endParaRPr>
              <a:highlight>
                <a:srgbClr val="FFFFFF"/>
              </a:highlight>
              <a:latin typeface="Calibri"/>
              <a:ea typeface="Calibri"/>
              <a:cs typeface="Calibri"/>
              <a:sym typeface="Calibri"/>
            </a:endParaRPr>
          </a:p>
          <a:p>
            <a:pPr marL="0" lvl="0" indent="0" algn="l" rtl="0">
              <a:spcBef>
                <a:spcPts val="0"/>
              </a:spcBef>
              <a:spcAft>
                <a:spcPts val="0"/>
              </a:spcAft>
              <a:buNone/>
            </a:pPr>
            <a:endParaRPr>
              <a:highlight>
                <a:srgbClr val="FFFFFF"/>
              </a:highlight>
              <a:latin typeface="Calibri"/>
              <a:ea typeface="Calibri"/>
              <a:cs typeface="Calibri"/>
              <a:sym typeface="Calibri"/>
            </a:endParaRPr>
          </a:p>
        </p:txBody>
      </p:sp>
      <p:pic>
        <p:nvPicPr>
          <p:cNvPr id="113" name="Google Shape;113;p15"/>
          <p:cNvPicPr preferRelativeResize="0"/>
          <p:nvPr/>
        </p:nvPicPr>
        <p:blipFill rotWithShape="1">
          <a:blip r:embed="rId3">
            <a:alphaModFix/>
          </a:blip>
          <a:srcRect l="13104" t="23978" r="18608" b="12601"/>
          <a:stretch/>
        </p:blipFill>
        <p:spPr>
          <a:xfrm>
            <a:off x="2453825" y="1319750"/>
            <a:ext cx="4010150" cy="3724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100">
                <a:latin typeface="Times New Roman"/>
                <a:ea typeface="Times New Roman"/>
                <a:cs typeface="Times New Roman"/>
                <a:sym typeface="Times New Roman"/>
              </a:rPr>
              <a:t>Remember...</a:t>
            </a:r>
            <a:endParaRPr sz="2700">
              <a:latin typeface="Times New Roman"/>
              <a:ea typeface="Times New Roman"/>
              <a:cs typeface="Times New Roman"/>
              <a:sym typeface="Times New Roman"/>
            </a:endParaRPr>
          </a:p>
        </p:txBody>
      </p:sp>
      <p:sp>
        <p:nvSpPr>
          <p:cNvPr id="119" name="Google Shape;119;p16"/>
          <p:cNvSpPr txBox="1"/>
          <p:nvPr/>
        </p:nvSpPr>
        <p:spPr>
          <a:xfrm>
            <a:off x="1419500" y="2453575"/>
            <a:ext cx="7897500" cy="1404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4000"/>
              <a:buFont typeface="Arial"/>
              <a:buNone/>
            </a:pPr>
            <a:r>
              <a:rPr lang="en-US" sz="3100">
                <a:solidFill>
                  <a:schemeClr val="dk1"/>
                </a:solidFill>
                <a:latin typeface="Times New Roman"/>
                <a:ea typeface="Times New Roman"/>
                <a:cs typeface="Times New Roman"/>
                <a:sym typeface="Times New Roman"/>
              </a:rPr>
              <a:t>Please do not wear masks </a:t>
            </a:r>
            <a:br>
              <a:rPr lang="en-US" sz="3100">
                <a:solidFill>
                  <a:schemeClr val="dk1"/>
                </a:solidFill>
                <a:latin typeface="Times New Roman"/>
                <a:ea typeface="Times New Roman"/>
                <a:cs typeface="Times New Roman"/>
                <a:sym typeface="Times New Roman"/>
              </a:rPr>
            </a:br>
            <a:r>
              <a:rPr lang="en-US" sz="3100">
                <a:solidFill>
                  <a:schemeClr val="dk1"/>
                </a:solidFill>
                <a:latin typeface="Times New Roman"/>
                <a:ea typeface="Times New Roman"/>
                <a:cs typeface="Times New Roman"/>
                <a:sym typeface="Times New Roman"/>
              </a:rPr>
              <a:t>with political messaging.</a:t>
            </a:r>
            <a:endParaRPr sz="1700">
              <a:highlight>
                <a:srgbClr val="FFFFFF"/>
              </a:highlight>
              <a:latin typeface="Calibri"/>
              <a:ea typeface="Calibri"/>
              <a:cs typeface="Calibri"/>
              <a:sym typeface="Calibri"/>
            </a:endParaRPr>
          </a:p>
          <a:p>
            <a:pPr marL="0" lvl="0" indent="0" algn="l" rtl="0">
              <a:spcBef>
                <a:spcPts val="0"/>
              </a:spcBef>
              <a:spcAft>
                <a:spcPts val="0"/>
              </a:spcAft>
              <a:buNone/>
            </a:pPr>
            <a:endParaRPr>
              <a:highlight>
                <a:srgbClr val="FFFFFF"/>
              </a:highlight>
              <a:latin typeface="Calibri"/>
              <a:ea typeface="Calibri"/>
              <a:cs typeface="Calibri"/>
              <a:sym typeface="Calibri"/>
            </a:endParaRPr>
          </a:p>
          <a:p>
            <a:pPr marL="0" lvl="0" indent="0" algn="l" rtl="0">
              <a:spcBef>
                <a:spcPts val="0"/>
              </a:spcBef>
              <a:spcAft>
                <a:spcPts val="0"/>
              </a:spcAft>
              <a:buNone/>
            </a:pPr>
            <a:endParaRPr>
              <a:highlight>
                <a:srgbClr val="FFFFFF"/>
              </a:highlight>
              <a:latin typeface="Calibri"/>
              <a:ea typeface="Calibri"/>
              <a:cs typeface="Calibri"/>
              <a:sym typeface="Calibri"/>
            </a:endParaRPr>
          </a:p>
        </p:txBody>
      </p:sp>
      <p:pic>
        <p:nvPicPr>
          <p:cNvPr id="120" name="Google Shape;120;p16"/>
          <p:cNvPicPr preferRelativeResize="0"/>
          <p:nvPr/>
        </p:nvPicPr>
        <p:blipFill>
          <a:blip r:embed="rId3">
            <a:alphaModFix/>
          </a:blip>
          <a:stretch>
            <a:fillRect/>
          </a:stretch>
        </p:blipFill>
        <p:spPr>
          <a:xfrm>
            <a:off x="5916950" y="1738150"/>
            <a:ext cx="2459793" cy="266377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300">
                <a:latin typeface="Times New Roman"/>
                <a:ea typeface="Times New Roman"/>
                <a:cs typeface="Times New Roman"/>
                <a:sym typeface="Times New Roman"/>
              </a:rPr>
              <a:t>Is social distancing still necessary when wearing a mask?</a:t>
            </a:r>
            <a:endParaRPr sz="2900">
              <a:latin typeface="Times New Roman"/>
              <a:ea typeface="Times New Roman"/>
              <a:cs typeface="Times New Roman"/>
              <a:sym typeface="Times New Roman"/>
            </a:endParaRPr>
          </a:p>
        </p:txBody>
      </p:sp>
      <p:sp>
        <p:nvSpPr>
          <p:cNvPr id="126" name="Google Shape;126;p17"/>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50">
                <a:solidFill>
                  <a:schemeClr val="dk1"/>
                </a:solidFill>
                <a:highlight>
                  <a:srgbClr val="FFFFFF"/>
                </a:highlight>
                <a:latin typeface="Calibri"/>
                <a:ea typeface="Calibri"/>
                <a:cs typeface="Calibri"/>
                <a:sym typeface="Calibri"/>
              </a:rPr>
              <a:t>Yes!  Masks decrease risk, but social distancing </a:t>
            </a:r>
            <a:br>
              <a:rPr lang="en-US" sz="2550">
                <a:solidFill>
                  <a:schemeClr val="dk1"/>
                </a:solidFill>
                <a:highlight>
                  <a:srgbClr val="FFFFFF"/>
                </a:highlight>
                <a:latin typeface="Calibri"/>
                <a:ea typeface="Calibri"/>
                <a:cs typeface="Calibri"/>
                <a:sym typeface="Calibri"/>
              </a:rPr>
            </a:br>
            <a:r>
              <a:rPr lang="en-US" sz="2550">
                <a:solidFill>
                  <a:schemeClr val="dk1"/>
                </a:solidFill>
                <a:highlight>
                  <a:srgbClr val="FFFFFF"/>
                </a:highlight>
                <a:latin typeface="Calibri"/>
                <a:ea typeface="Calibri"/>
                <a:cs typeface="Calibri"/>
                <a:sym typeface="Calibri"/>
              </a:rPr>
              <a:t>is ultimately the </a:t>
            </a:r>
            <a:r>
              <a:rPr lang="en-US" sz="2550" b="1">
                <a:solidFill>
                  <a:schemeClr val="dk1"/>
                </a:solidFill>
                <a:highlight>
                  <a:srgbClr val="FFFFFF"/>
                </a:highlight>
                <a:latin typeface="Calibri"/>
                <a:ea typeface="Calibri"/>
                <a:cs typeface="Calibri"/>
                <a:sym typeface="Calibri"/>
              </a:rPr>
              <a:t>most important </a:t>
            </a:r>
            <a:r>
              <a:rPr lang="en-US" sz="2550">
                <a:solidFill>
                  <a:schemeClr val="dk1"/>
                </a:solidFill>
                <a:highlight>
                  <a:srgbClr val="FFFFFF"/>
                </a:highlight>
                <a:latin typeface="Calibri"/>
                <a:ea typeface="Calibri"/>
                <a:cs typeface="Calibri"/>
                <a:sym typeface="Calibri"/>
              </a:rPr>
              <a:t>step you can </a:t>
            </a:r>
            <a:br>
              <a:rPr lang="en-US" sz="2550">
                <a:solidFill>
                  <a:schemeClr val="dk1"/>
                </a:solidFill>
                <a:highlight>
                  <a:srgbClr val="FFFFFF"/>
                </a:highlight>
                <a:latin typeface="Calibri"/>
                <a:ea typeface="Calibri"/>
                <a:cs typeface="Calibri"/>
                <a:sym typeface="Calibri"/>
              </a:rPr>
            </a:br>
            <a:r>
              <a:rPr lang="en-US" sz="2550">
                <a:solidFill>
                  <a:schemeClr val="dk1"/>
                </a:solidFill>
                <a:highlight>
                  <a:srgbClr val="FFFFFF"/>
                </a:highlight>
                <a:latin typeface="Calibri"/>
                <a:ea typeface="Calibri"/>
                <a:cs typeface="Calibri"/>
                <a:sym typeface="Calibri"/>
              </a:rPr>
              <a:t>take to keep safe. </a:t>
            </a:r>
            <a:endParaRPr sz="2000">
              <a:latin typeface="Calibri"/>
              <a:ea typeface="Calibri"/>
              <a:cs typeface="Calibri"/>
              <a:sym typeface="Calibri"/>
            </a:endParaRPr>
          </a:p>
        </p:txBody>
      </p:sp>
      <p:pic>
        <p:nvPicPr>
          <p:cNvPr id="127" name="Google Shape;127;p17"/>
          <p:cNvPicPr preferRelativeResize="0"/>
          <p:nvPr/>
        </p:nvPicPr>
        <p:blipFill>
          <a:blip r:embed="rId3">
            <a:alphaModFix/>
          </a:blip>
          <a:stretch>
            <a:fillRect/>
          </a:stretch>
        </p:blipFill>
        <p:spPr>
          <a:xfrm>
            <a:off x="2300850" y="1522225"/>
            <a:ext cx="4967449" cy="3309000"/>
          </a:xfrm>
          <a:prstGeom prst="rect">
            <a:avLst/>
          </a:prstGeom>
          <a:noFill/>
          <a:ln>
            <a:noFill/>
          </a:ln>
        </p:spPr>
      </p:pic>
      <p:pic>
        <p:nvPicPr>
          <p:cNvPr id="128" name="Google Shape;128;p17"/>
          <p:cNvPicPr preferRelativeResize="0"/>
          <p:nvPr/>
        </p:nvPicPr>
        <p:blipFill>
          <a:blip r:embed="rId4">
            <a:alphaModFix/>
          </a:blip>
          <a:stretch>
            <a:fillRect/>
          </a:stretch>
        </p:blipFill>
        <p:spPr>
          <a:xfrm>
            <a:off x="7470025" y="4831225"/>
            <a:ext cx="1404000" cy="14040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300">
                <a:latin typeface="Times New Roman"/>
                <a:ea typeface="Times New Roman"/>
                <a:cs typeface="Times New Roman"/>
                <a:sym typeface="Times New Roman"/>
              </a:rPr>
              <a:t>Do I need to wear a mask when behind a sneeze barrier?</a:t>
            </a:r>
            <a:endParaRPr sz="2900">
              <a:latin typeface="Times New Roman"/>
              <a:ea typeface="Times New Roman"/>
              <a:cs typeface="Times New Roman"/>
              <a:sym typeface="Times New Roman"/>
            </a:endParaRPr>
          </a:p>
        </p:txBody>
      </p:sp>
      <p:sp>
        <p:nvSpPr>
          <p:cNvPr id="134" name="Google Shape;134;p18"/>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50">
                <a:solidFill>
                  <a:schemeClr val="dk1"/>
                </a:solidFill>
                <a:highlight>
                  <a:srgbClr val="FFFFFF"/>
                </a:highlight>
                <a:latin typeface="Calibri"/>
                <a:ea typeface="Calibri"/>
                <a:cs typeface="Calibri"/>
                <a:sym typeface="Calibri"/>
              </a:rPr>
              <a:t>It is </a:t>
            </a:r>
            <a:r>
              <a:rPr lang="en-US" sz="2550" b="1">
                <a:solidFill>
                  <a:schemeClr val="dk1"/>
                </a:solidFill>
                <a:highlight>
                  <a:srgbClr val="FFFFFF"/>
                </a:highlight>
                <a:latin typeface="Calibri"/>
                <a:ea typeface="Calibri"/>
                <a:cs typeface="Calibri"/>
                <a:sym typeface="Calibri"/>
              </a:rPr>
              <a:t>best</a:t>
            </a:r>
            <a:r>
              <a:rPr lang="en-US" sz="2550">
                <a:solidFill>
                  <a:schemeClr val="dk1"/>
                </a:solidFill>
                <a:highlight>
                  <a:srgbClr val="FFFFFF"/>
                </a:highlight>
                <a:latin typeface="Calibri"/>
                <a:ea typeface="Calibri"/>
                <a:cs typeface="Calibri"/>
                <a:sym typeface="Calibri"/>
              </a:rPr>
              <a:t> to keep masks on even when behind a shield.</a:t>
            </a:r>
            <a:endParaRPr sz="2000">
              <a:latin typeface="Calibri"/>
              <a:ea typeface="Calibri"/>
              <a:cs typeface="Calibri"/>
              <a:sym typeface="Calibri"/>
            </a:endParaRPr>
          </a:p>
        </p:txBody>
      </p:sp>
      <p:pic>
        <p:nvPicPr>
          <p:cNvPr id="135" name="Google Shape;135;p18"/>
          <p:cNvPicPr preferRelativeResize="0"/>
          <p:nvPr/>
        </p:nvPicPr>
        <p:blipFill>
          <a:blip r:embed="rId3">
            <a:alphaModFix/>
          </a:blip>
          <a:stretch>
            <a:fillRect/>
          </a:stretch>
        </p:blipFill>
        <p:spPr>
          <a:xfrm>
            <a:off x="3119600" y="1576225"/>
            <a:ext cx="3365675" cy="3365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How should visitors be greeted?</a:t>
            </a:r>
            <a:endParaRPr sz="3000">
              <a:latin typeface="Times New Roman"/>
              <a:ea typeface="Times New Roman"/>
              <a:cs typeface="Times New Roman"/>
              <a:sym typeface="Times New Roman"/>
            </a:endParaRPr>
          </a:p>
        </p:txBody>
      </p:sp>
      <p:sp>
        <p:nvSpPr>
          <p:cNvPr id="141" name="Google Shape;141;p19"/>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latin typeface="Calibri"/>
              <a:ea typeface="Calibri"/>
              <a:cs typeface="Calibri"/>
              <a:sym typeface="Calibri"/>
            </a:endParaRPr>
          </a:p>
        </p:txBody>
      </p:sp>
      <p:pic>
        <p:nvPicPr>
          <p:cNvPr id="142" name="Google Shape;142;p19"/>
          <p:cNvPicPr preferRelativeResize="0"/>
          <p:nvPr/>
        </p:nvPicPr>
        <p:blipFill>
          <a:blip r:embed="rId3">
            <a:alphaModFix/>
          </a:blip>
          <a:stretch>
            <a:fillRect/>
          </a:stretch>
        </p:blipFill>
        <p:spPr>
          <a:xfrm>
            <a:off x="2186675" y="1579261"/>
            <a:ext cx="6212100" cy="3494325"/>
          </a:xfrm>
          <a:prstGeom prst="rect">
            <a:avLst/>
          </a:prstGeom>
          <a:noFill/>
          <a:ln>
            <a:noFill/>
          </a:ln>
        </p:spPr>
      </p:pic>
      <p:sp>
        <p:nvSpPr>
          <p:cNvPr id="143" name="Google Shape;143;p19"/>
          <p:cNvSpPr txBox="1"/>
          <p:nvPr/>
        </p:nvSpPr>
        <p:spPr>
          <a:xfrm>
            <a:off x="395650" y="5290050"/>
            <a:ext cx="8125200" cy="835200"/>
          </a:xfrm>
          <a:prstGeom prst="rect">
            <a:avLst/>
          </a:prstGeom>
          <a:noFill/>
          <a:ln>
            <a:noFill/>
          </a:ln>
        </p:spPr>
        <p:txBody>
          <a:bodyPr spcFirstLastPara="1" wrap="square" lIns="91425" tIns="91425" rIns="91425" bIns="91425" anchor="t" anchorCtr="0">
            <a:noAutofit/>
          </a:bodyPr>
          <a:lstStyle/>
          <a:p>
            <a:pPr marL="0" lvl="0" indent="0" algn="l" rtl="0">
              <a:lnSpc>
                <a:spcPct val="155555"/>
              </a:lnSpc>
              <a:spcBef>
                <a:spcPts val="0"/>
              </a:spcBef>
              <a:spcAft>
                <a:spcPts val="1200"/>
              </a:spcAft>
              <a:buClr>
                <a:schemeClr val="dk1"/>
              </a:buClr>
              <a:buSzPts val="1100"/>
              <a:buFont typeface="Arial"/>
              <a:buNone/>
            </a:pPr>
            <a:r>
              <a:rPr lang="en-US" sz="2550">
                <a:solidFill>
                  <a:schemeClr val="dk1"/>
                </a:solidFill>
                <a:highlight>
                  <a:srgbClr val="FFFFFF"/>
                </a:highlight>
                <a:latin typeface="Calibri"/>
                <a:ea typeface="Calibri"/>
                <a:cs typeface="Calibri"/>
                <a:sym typeface="Calibri"/>
              </a:rPr>
              <a:t>When greeting visitors, add a friendly wave to your “Hello!” </a:t>
            </a:r>
            <a:endParaRPr sz="26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Keep your workstation germ-free!</a:t>
            </a:r>
            <a:endParaRPr sz="3000">
              <a:latin typeface="Times New Roman"/>
              <a:ea typeface="Times New Roman"/>
              <a:cs typeface="Times New Roman"/>
              <a:sym typeface="Times New Roman"/>
            </a:endParaRPr>
          </a:p>
        </p:txBody>
      </p:sp>
      <p:sp>
        <p:nvSpPr>
          <p:cNvPr id="149" name="Google Shape;149;p20"/>
          <p:cNvSpPr txBox="1"/>
          <p:nvPr/>
        </p:nvSpPr>
        <p:spPr>
          <a:xfrm>
            <a:off x="392800" y="2378000"/>
            <a:ext cx="2112600" cy="37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alibri"/>
                <a:ea typeface="Calibri"/>
                <a:cs typeface="Calibri"/>
                <a:sym typeface="Calibri"/>
              </a:rPr>
              <a:t>Be the guardian of your personal workstation.</a:t>
            </a:r>
            <a:br>
              <a:rPr lang="en-US" sz="1600">
                <a:latin typeface="Calibri"/>
                <a:ea typeface="Calibri"/>
                <a:cs typeface="Calibri"/>
                <a:sym typeface="Calibri"/>
              </a:rPr>
            </a:br>
            <a:br>
              <a:rPr lang="en-US" sz="1600">
                <a:latin typeface="Calibri"/>
                <a:ea typeface="Calibri"/>
                <a:cs typeface="Calibri"/>
                <a:sym typeface="Calibri"/>
              </a:rPr>
            </a:br>
            <a:r>
              <a:rPr lang="en-US" sz="1600">
                <a:latin typeface="Calibri"/>
                <a:ea typeface="Calibri"/>
                <a:cs typeface="Calibri"/>
                <a:sym typeface="Calibri"/>
              </a:rPr>
              <a:t>Wash your hands frequently.</a:t>
            </a:r>
            <a:br>
              <a:rPr lang="en-US" sz="1600">
                <a:latin typeface="Calibri"/>
                <a:ea typeface="Calibri"/>
                <a:cs typeface="Calibri"/>
                <a:sym typeface="Calibri"/>
              </a:rPr>
            </a:b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Sanitize your...</a:t>
            </a: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US" sz="1600">
                <a:latin typeface="Calibri"/>
                <a:ea typeface="Calibri"/>
                <a:cs typeface="Calibri"/>
                <a:sym typeface="Calibri"/>
              </a:rPr>
              <a:t>Phone</a:t>
            </a: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US" sz="1600">
                <a:latin typeface="Calibri"/>
                <a:ea typeface="Calibri"/>
                <a:cs typeface="Calibri"/>
                <a:sym typeface="Calibri"/>
              </a:rPr>
              <a:t>Light Switch</a:t>
            </a: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US" sz="1600">
                <a:latin typeface="Calibri"/>
                <a:ea typeface="Calibri"/>
                <a:cs typeface="Calibri"/>
                <a:sym typeface="Calibri"/>
              </a:rPr>
              <a:t>Door Knob</a:t>
            </a: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US" sz="1600">
                <a:latin typeface="Calibri"/>
                <a:ea typeface="Calibri"/>
                <a:cs typeface="Calibri"/>
                <a:sym typeface="Calibri"/>
              </a:rPr>
              <a:t>Keyboard</a:t>
            </a: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US" sz="1600">
                <a:latin typeface="Calibri"/>
                <a:ea typeface="Calibri"/>
                <a:cs typeface="Calibri"/>
                <a:sym typeface="Calibri"/>
              </a:rPr>
              <a:t>Mouse...</a:t>
            </a:r>
            <a:endParaRPr sz="1600">
              <a:latin typeface="Calibri"/>
              <a:ea typeface="Calibri"/>
              <a:cs typeface="Calibri"/>
              <a:sym typeface="Calibri"/>
            </a:endParaRPr>
          </a:p>
        </p:txBody>
      </p:sp>
      <p:pic>
        <p:nvPicPr>
          <p:cNvPr id="150" name="Google Shape;150;p20"/>
          <p:cNvPicPr preferRelativeResize="0"/>
          <p:nvPr/>
        </p:nvPicPr>
        <p:blipFill>
          <a:blip r:embed="rId3">
            <a:alphaModFix/>
          </a:blip>
          <a:stretch>
            <a:fillRect/>
          </a:stretch>
        </p:blipFill>
        <p:spPr>
          <a:xfrm>
            <a:off x="2657800" y="1663837"/>
            <a:ext cx="6333801" cy="35583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2059625" y="185725"/>
            <a:ext cx="6847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Help keep common work areas clean</a:t>
            </a:r>
            <a:endParaRPr sz="3000">
              <a:latin typeface="Times New Roman"/>
              <a:ea typeface="Times New Roman"/>
              <a:cs typeface="Times New Roman"/>
              <a:sym typeface="Times New Roman"/>
            </a:endParaRPr>
          </a:p>
        </p:txBody>
      </p:sp>
      <p:sp>
        <p:nvSpPr>
          <p:cNvPr id="156" name="Google Shape;156;p21"/>
          <p:cNvSpPr txBox="1"/>
          <p:nvPr/>
        </p:nvSpPr>
        <p:spPr>
          <a:xfrm>
            <a:off x="392800" y="2378000"/>
            <a:ext cx="3057300" cy="375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b="1">
                <a:latin typeface="Calibri"/>
                <a:ea typeface="Calibri"/>
                <a:cs typeface="Calibri"/>
                <a:sym typeface="Calibri"/>
              </a:rPr>
              <a:t>Clean copiers before and after use, wiping with a cloth sprayed with disinfectant. </a:t>
            </a:r>
            <a:endParaRPr sz="1600" b="1">
              <a:latin typeface="Calibri"/>
              <a:ea typeface="Calibri"/>
              <a:cs typeface="Calibri"/>
              <a:sym typeface="Calibri"/>
            </a:endParaRPr>
          </a:p>
          <a:p>
            <a:pPr marL="0" lvl="0" indent="0" algn="l" rtl="0">
              <a:lnSpc>
                <a:spcPct val="115000"/>
              </a:lnSpc>
              <a:spcBef>
                <a:spcPts val="0"/>
              </a:spcBef>
              <a:spcAft>
                <a:spcPts val="0"/>
              </a:spcAft>
              <a:buNone/>
            </a:pPr>
            <a:endParaRPr sz="1600" b="1">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US" sz="1600" b="1">
                <a:latin typeface="Calibri"/>
                <a:ea typeface="Calibri"/>
                <a:cs typeface="Calibri"/>
                <a:sym typeface="Calibri"/>
              </a:rPr>
              <a:t>Arizona History Museum:</a:t>
            </a:r>
            <a:endParaRPr sz="1600" b="1">
              <a:latin typeface="Calibri"/>
              <a:ea typeface="Calibri"/>
              <a:cs typeface="Calibri"/>
              <a:sym typeface="Calibri"/>
            </a:endParaRPr>
          </a:p>
          <a:p>
            <a:pPr marL="457200" lvl="0" indent="0" algn="l" rtl="0">
              <a:lnSpc>
                <a:spcPct val="115000"/>
              </a:lnSpc>
              <a:spcBef>
                <a:spcPts val="0"/>
              </a:spcBef>
              <a:spcAft>
                <a:spcPts val="0"/>
              </a:spcAft>
              <a:buNone/>
            </a:pPr>
            <a:r>
              <a:rPr lang="en-US" sz="1600">
                <a:latin typeface="Calibri"/>
                <a:ea typeface="Calibri"/>
                <a:cs typeface="Calibri"/>
                <a:sym typeface="Calibri"/>
              </a:rPr>
              <a:t>Administrative team will support sanitizing of staplers and tape dispenser.</a:t>
            </a: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b="1">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US" sz="1600" b="1">
                <a:latin typeface="Calibri"/>
                <a:ea typeface="Calibri"/>
                <a:cs typeface="Calibri"/>
                <a:sym typeface="Calibri"/>
              </a:rPr>
              <a:t>Arizona Heritage Center:</a:t>
            </a:r>
            <a:endParaRPr sz="1600" b="1">
              <a:latin typeface="Calibri"/>
              <a:ea typeface="Calibri"/>
              <a:cs typeface="Calibri"/>
              <a:sym typeface="Calibri"/>
            </a:endParaRPr>
          </a:p>
          <a:p>
            <a:pPr marL="457200" lvl="0" indent="0" algn="l" rtl="0">
              <a:lnSpc>
                <a:spcPct val="115000"/>
              </a:lnSpc>
              <a:spcBef>
                <a:spcPts val="0"/>
              </a:spcBef>
              <a:spcAft>
                <a:spcPts val="0"/>
              </a:spcAft>
              <a:buNone/>
            </a:pPr>
            <a:r>
              <a:rPr lang="en-US" sz="1600">
                <a:latin typeface="Calibri"/>
                <a:ea typeface="Calibri"/>
                <a:cs typeface="Calibri"/>
                <a:sym typeface="Calibri"/>
              </a:rPr>
              <a:t>These items have been removed for your safety. </a:t>
            </a:r>
            <a:endParaRPr sz="1600">
              <a:latin typeface="Calibri"/>
              <a:ea typeface="Calibri"/>
              <a:cs typeface="Calibri"/>
              <a:sym typeface="Calibri"/>
            </a:endParaRPr>
          </a:p>
        </p:txBody>
      </p:sp>
      <p:pic>
        <p:nvPicPr>
          <p:cNvPr id="157" name="Google Shape;157;p21"/>
          <p:cNvPicPr preferRelativeResize="0"/>
          <p:nvPr/>
        </p:nvPicPr>
        <p:blipFill>
          <a:blip r:embed="rId3">
            <a:alphaModFix/>
          </a:blip>
          <a:stretch>
            <a:fillRect/>
          </a:stretch>
        </p:blipFill>
        <p:spPr>
          <a:xfrm>
            <a:off x="3868000" y="1648825"/>
            <a:ext cx="5038823" cy="26466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Should I spray disinfectant on my keyboard?</a:t>
            </a:r>
            <a:endParaRPr sz="3000">
              <a:latin typeface="Times New Roman"/>
              <a:ea typeface="Times New Roman"/>
              <a:cs typeface="Times New Roman"/>
              <a:sym typeface="Times New Roman"/>
            </a:endParaRPr>
          </a:p>
        </p:txBody>
      </p:sp>
      <p:sp>
        <p:nvSpPr>
          <p:cNvPr id="163" name="Google Shape;163;p22"/>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latin typeface="Calibri"/>
              <a:ea typeface="Calibri"/>
              <a:cs typeface="Calibri"/>
              <a:sym typeface="Calibri"/>
            </a:endParaRPr>
          </a:p>
        </p:txBody>
      </p:sp>
      <p:sp>
        <p:nvSpPr>
          <p:cNvPr id="164" name="Google Shape;164;p22"/>
          <p:cNvSpPr txBox="1"/>
          <p:nvPr/>
        </p:nvSpPr>
        <p:spPr>
          <a:xfrm>
            <a:off x="468925" y="5301750"/>
            <a:ext cx="7956900" cy="8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a:latin typeface="Calibri"/>
                <a:ea typeface="Calibri"/>
                <a:cs typeface="Calibri"/>
                <a:sym typeface="Calibri"/>
              </a:rPr>
              <a:t>No.  Spray disinfectant on a clean, single-use paper towel and wipe the keyboard.  Spraying disinfectant directly on keyboards and other electronic equipment can damage them.</a:t>
            </a:r>
            <a:endParaRPr sz="2500">
              <a:latin typeface="Calibri"/>
              <a:ea typeface="Calibri"/>
              <a:cs typeface="Calibri"/>
              <a:sym typeface="Calibri"/>
            </a:endParaRPr>
          </a:p>
        </p:txBody>
      </p:sp>
      <p:pic>
        <p:nvPicPr>
          <p:cNvPr id="165" name="Google Shape;165;p22"/>
          <p:cNvPicPr preferRelativeResize="0"/>
          <p:nvPr/>
        </p:nvPicPr>
        <p:blipFill>
          <a:blip r:embed="rId3">
            <a:alphaModFix/>
          </a:blip>
          <a:stretch>
            <a:fillRect/>
          </a:stretch>
        </p:blipFill>
        <p:spPr>
          <a:xfrm>
            <a:off x="3700927" y="1511423"/>
            <a:ext cx="3605476" cy="3605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How should I wash my hands?</a:t>
            </a:r>
            <a:endParaRPr sz="3000">
              <a:latin typeface="Times New Roman"/>
              <a:ea typeface="Times New Roman"/>
              <a:cs typeface="Times New Roman"/>
              <a:sym typeface="Times New Roman"/>
            </a:endParaRPr>
          </a:p>
        </p:txBody>
      </p:sp>
      <p:sp>
        <p:nvSpPr>
          <p:cNvPr id="171" name="Google Shape;171;p23"/>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latin typeface="Calibri"/>
              <a:ea typeface="Calibri"/>
              <a:cs typeface="Calibri"/>
              <a:sym typeface="Calibri"/>
            </a:endParaRPr>
          </a:p>
        </p:txBody>
      </p:sp>
      <p:sp>
        <p:nvSpPr>
          <p:cNvPr id="172" name="Google Shape;172;p23"/>
          <p:cNvSpPr txBox="1"/>
          <p:nvPr/>
        </p:nvSpPr>
        <p:spPr>
          <a:xfrm>
            <a:off x="468925" y="5377950"/>
            <a:ext cx="7956900" cy="8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a:latin typeface="Calibri"/>
                <a:ea typeface="Calibri"/>
                <a:cs typeface="Calibri"/>
                <a:sym typeface="Calibri"/>
              </a:rPr>
              <a:t> </a:t>
            </a:r>
            <a:endParaRPr sz="2500">
              <a:latin typeface="Calibri"/>
              <a:ea typeface="Calibri"/>
              <a:cs typeface="Calibri"/>
              <a:sym typeface="Calibri"/>
            </a:endParaRPr>
          </a:p>
        </p:txBody>
      </p:sp>
      <p:sp>
        <p:nvSpPr>
          <p:cNvPr id="173" name="Google Shape;173;p23"/>
          <p:cNvSpPr txBox="1"/>
          <p:nvPr/>
        </p:nvSpPr>
        <p:spPr>
          <a:xfrm>
            <a:off x="3347150" y="1406100"/>
            <a:ext cx="5535600" cy="404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highlight>
                  <a:srgbClr val="FFFFFF"/>
                </a:highlight>
                <a:latin typeface="Calibri"/>
                <a:ea typeface="Calibri"/>
                <a:cs typeface="Calibri"/>
                <a:sym typeface="Calibri"/>
              </a:rPr>
              <a:t>Follow these five steps every time:</a:t>
            </a:r>
            <a:endParaRPr sz="1600" b="1">
              <a:solidFill>
                <a:schemeClr val="dk1"/>
              </a:solidFill>
              <a:highlight>
                <a:srgbClr val="FFFFFF"/>
              </a:highlight>
              <a:latin typeface="Calibri"/>
              <a:ea typeface="Calibri"/>
              <a:cs typeface="Calibri"/>
              <a:sym typeface="Calibri"/>
            </a:endParaRPr>
          </a:p>
          <a:p>
            <a:pPr marL="457200" lvl="0" indent="-323850" algn="l" rtl="0">
              <a:lnSpc>
                <a:spcPct val="115000"/>
              </a:lnSpc>
              <a:spcBef>
                <a:spcPts val="1200"/>
              </a:spcBef>
              <a:spcAft>
                <a:spcPts val="0"/>
              </a:spcAft>
              <a:buClr>
                <a:schemeClr val="dk1"/>
              </a:buClr>
              <a:buSzPts val="1500"/>
              <a:buFont typeface="Calibri"/>
              <a:buAutoNum type="arabicPeriod"/>
            </a:pPr>
            <a:r>
              <a:rPr lang="en-US" sz="1500">
                <a:solidFill>
                  <a:schemeClr val="dk1"/>
                </a:solidFill>
                <a:highlight>
                  <a:srgbClr val="FFFFFF"/>
                </a:highlight>
                <a:latin typeface="Calibri"/>
                <a:ea typeface="Calibri"/>
                <a:cs typeface="Calibri"/>
                <a:sym typeface="Calibri"/>
              </a:rPr>
              <a:t>Wet your hands with clean, running water (warm or cold), </a:t>
            </a:r>
            <a:br>
              <a:rPr lang="en-US" sz="1500">
                <a:solidFill>
                  <a:schemeClr val="dk1"/>
                </a:solidFill>
                <a:highlight>
                  <a:srgbClr val="FFFFFF"/>
                </a:highlight>
                <a:latin typeface="Calibri"/>
                <a:ea typeface="Calibri"/>
                <a:cs typeface="Calibri"/>
                <a:sym typeface="Calibri"/>
              </a:rPr>
            </a:br>
            <a:r>
              <a:rPr lang="en-US" sz="1500">
                <a:solidFill>
                  <a:schemeClr val="dk1"/>
                </a:solidFill>
                <a:highlight>
                  <a:srgbClr val="FFFFFF"/>
                </a:highlight>
                <a:latin typeface="Calibri"/>
                <a:ea typeface="Calibri"/>
                <a:cs typeface="Calibri"/>
                <a:sym typeface="Calibri"/>
              </a:rPr>
              <a:t>turn off the tap, and apply soap.</a:t>
            </a:r>
            <a:br>
              <a:rPr lang="en-US" sz="1500">
                <a:solidFill>
                  <a:schemeClr val="dk1"/>
                </a:solidFill>
                <a:highlight>
                  <a:srgbClr val="FFFFFF"/>
                </a:highlight>
                <a:latin typeface="Calibri"/>
                <a:ea typeface="Calibri"/>
                <a:cs typeface="Calibri"/>
                <a:sym typeface="Calibri"/>
              </a:rPr>
            </a:br>
            <a:endParaRPr sz="1500">
              <a:solidFill>
                <a:schemeClr val="dk1"/>
              </a:solidFill>
              <a:highlight>
                <a:srgbClr val="FFFFFF"/>
              </a:highlight>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AutoNum type="arabicPeriod"/>
            </a:pPr>
            <a:r>
              <a:rPr lang="en-US" sz="1500">
                <a:solidFill>
                  <a:schemeClr val="dk1"/>
                </a:solidFill>
                <a:highlight>
                  <a:srgbClr val="FFFFFF"/>
                </a:highlight>
                <a:latin typeface="Calibri"/>
                <a:ea typeface="Calibri"/>
                <a:cs typeface="Calibri"/>
                <a:sym typeface="Calibri"/>
              </a:rPr>
              <a:t>Lather your hands by rubbing them together with the soap. Lather the backs of your hands, between your fingers, and under your nails.</a:t>
            </a:r>
            <a:br>
              <a:rPr lang="en-US" sz="1500">
                <a:solidFill>
                  <a:schemeClr val="dk1"/>
                </a:solidFill>
                <a:highlight>
                  <a:srgbClr val="FFFFFF"/>
                </a:highlight>
                <a:latin typeface="Calibri"/>
                <a:ea typeface="Calibri"/>
                <a:cs typeface="Calibri"/>
                <a:sym typeface="Calibri"/>
              </a:rPr>
            </a:br>
            <a:endParaRPr sz="1500">
              <a:solidFill>
                <a:schemeClr val="dk1"/>
              </a:solidFill>
              <a:highlight>
                <a:srgbClr val="FFFFFF"/>
              </a:highlight>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AutoNum type="arabicPeriod"/>
            </a:pPr>
            <a:r>
              <a:rPr lang="en-US" sz="1500">
                <a:solidFill>
                  <a:schemeClr val="dk1"/>
                </a:solidFill>
                <a:highlight>
                  <a:srgbClr val="FFFFFF"/>
                </a:highlight>
                <a:latin typeface="Calibri"/>
                <a:ea typeface="Calibri"/>
                <a:cs typeface="Calibri"/>
                <a:sym typeface="Calibri"/>
              </a:rPr>
              <a:t>Scrub your hands for at least 20 seconds.</a:t>
            </a:r>
            <a:br>
              <a:rPr lang="en-US" sz="1500">
                <a:solidFill>
                  <a:schemeClr val="dk1"/>
                </a:solidFill>
                <a:highlight>
                  <a:srgbClr val="FFFFFF"/>
                </a:highlight>
                <a:latin typeface="Calibri"/>
                <a:ea typeface="Calibri"/>
                <a:cs typeface="Calibri"/>
                <a:sym typeface="Calibri"/>
              </a:rPr>
            </a:br>
            <a:endParaRPr sz="1500">
              <a:solidFill>
                <a:schemeClr val="dk1"/>
              </a:solidFill>
              <a:highlight>
                <a:srgbClr val="FFFFFF"/>
              </a:highlight>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AutoNum type="arabicPeriod"/>
            </a:pPr>
            <a:r>
              <a:rPr lang="en-US" sz="1500">
                <a:solidFill>
                  <a:schemeClr val="dk1"/>
                </a:solidFill>
                <a:highlight>
                  <a:srgbClr val="FFFFFF"/>
                </a:highlight>
                <a:latin typeface="Calibri"/>
                <a:ea typeface="Calibri"/>
                <a:cs typeface="Calibri"/>
                <a:sym typeface="Calibri"/>
              </a:rPr>
              <a:t>Rinse your hands well under clean, running water.</a:t>
            </a:r>
            <a:br>
              <a:rPr lang="en-US" sz="1500">
                <a:solidFill>
                  <a:schemeClr val="dk1"/>
                </a:solidFill>
                <a:highlight>
                  <a:srgbClr val="FFFFFF"/>
                </a:highlight>
                <a:latin typeface="Calibri"/>
                <a:ea typeface="Calibri"/>
                <a:cs typeface="Calibri"/>
                <a:sym typeface="Calibri"/>
              </a:rPr>
            </a:br>
            <a:endParaRPr sz="1500">
              <a:solidFill>
                <a:schemeClr val="dk1"/>
              </a:solidFill>
              <a:highlight>
                <a:srgbClr val="FFFFFF"/>
              </a:highlight>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AutoNum type="arabicPeriod"/>
            </a:pPr>
            <a:r>
              <a:rPr lang="en-US" sz="1500">
                <a:solidFill>
                  <a:schemeClr val="dk1"/>
                </a:solidFill>
                <a:highlight>
                  <a:srgbClr val="FFFFFF"/>
                </a:highlight>
                <a:latin typeface="Calibri"/>
                <a:ea typeface="Calibri"/>
                <a:cs typeface="Calibri"/>
                <a:sym typeface="Calibri"/>
              </a:rPr>
              <a:t>Dry your hands using a clean towel or air dry them.</a:t>
            </a:r>
            <a:endParaRPr sz="1500">
              <a:solidFill>
                <a:schemeClr val="dk1"/>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300" u="sng">
              <a:solidFill>
                <a:srgbClr val="075290"/>
              </a:solidFill>
              <a:highlight>
                <a:srgbClr val="FFFFFF"/>
              </a:highlight>
            </a:endParaRPr>
          </a:p>
          <a:p>
            <a:pPr marL="0" lvl="0" indent="0" algn="l" rtl="0">
              <a:spcBef>
                <a:spcPts val="1200"/>
              </a:spcBef>
              <a:spcAft>
                <a:spcPts val="0"/>
              </a:spcAft>
              <a:buNone/>
            </a:pPr>
            <a:endParaRPr b="1">
              <a:latin typeface="Calibri"/>
              <a:ea typeface="Calibri"/>
              <a:cs typeface="Calibri"/>
              <a:sym typeface="Calibri"/>
            </a:endParaRPr>
          </a:p>
        </p:txBody>
      </p:sp>
      <p:pic>
        <p:nvPicPr>
          <p:cNvPr id="174" name="Google Shape;174;p23"/>
          <p:cNvPicPr preferRelativeResize="0"/>
          <p:nvPr/>
        </p:nvPicPr>
        <p:blipFill rotWithShape="1">
          <a:blip r:embed="rId3">
            <a:alphaModFix/>
          </a:blip>
          <a:srcRect t="13563" r="43924" b="15312"/>
          <a:stretch/>
        </p:blipFill>
        <p:spPr>
          <a:xfrm>
            <a:off x="0" y="2407075"/>
            <a:ext cx="3280374" cy="21738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Let’s talk about our visitors...</a:t>
            </a:r>
            <a:endParaRPr sz="3000">
              <a:latin typeface="Times New Roman"/>
              <a:ea typeface="Times New Roman"/>
              <a:cs typeface="Times New Roman"/>
              <a:sym typeface="Times New Roman"/>
            </a:endParaRPr>
          </a:p>
        </p:txBody>
      </p:sp>
      <p:sp>
        <p:nvSpPr>
          <p:cNvPr id="180" name="Google Shape;180;p24"/>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latin typeface="Calibri"/>
              <a:ea typeface="Calibri"/>
              <a:cs typeface="Calibri"/>
              <a:sym typeface="Calibri"/>
            </a:endParaRPr>
          </a:p>
        </p:txBody>
      </p:sp>
      <p:pic>
        <p:nvPicPr>
          <p:cNvPr id="181" name="Google Shape;181;p24"/>
          <p:cNvPicPr preferRelativeResize="0"/>
          <p:nvPr/>
        </p:nvPicPr>
        <p:blipFill rotWithShape="1">
          <a:blip r:embed="rId3">
            <a:alphaModFix/>
          </a:blip>
          <a:srcRect l="3614"/>
          <a:stretch/>
        </p:blipFill>
        <p:spPr>
          <a:xfrm>
            <a:off x="4535925" y="1387800"/>
            <a:ext cx="4036925" cy="2359675"/>
          </a:xfrm>
          <a:prstGeom prst="rect">
            <a:avLst/>
          </a:prstGeom>
          <a:noFill/>
          <a:ln>
            <a:noFill/>
          </a:ln>
        </p:spPr>
      </p:pic>
      <p:pic>
        <p:nvPicPr>
          <p:cNvPr id="182" name="Google Shape;182;p24"/>
          <p:cNvPicPr preferRelativeResize="0"/>
          <p:nvPr/>
        </p:nvPicPr>
        <p:blipFill>
          <a:blip r:embed="rId4">
            <a:alphaModFix/>
          </a:blip>
          <a:stretch>
            <a:fillRect/>
          </a:stretch>
        </p:blipFill>
        <p:spPr>
          <a:xfrm>
            <a:off x="842425" y="2757250"/>
            <a:ext cx="3807424" cy="261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800">
                <a:latin typeface="Times New Roman"/>
                <a:ea typeface="Times New Roman"/>
                <a:cs typeface="Times New Roman"/>
                <a:sym typeface="Times New Roman"/>
              </a:rPr>
              <a:t>Should we wear masks while working at the museum?</a:t>
            </a:r>
            <a:endParaRPr sz="4200">
              <a:latin typeface="Times New Roman"/>
              <a:ea typeface="Times New Roman"/>
              <a:cs typeface="Times New Roman"/>
              <a:sym typeface="Times New Roman"/>
            </a:endParaRPr>
          </a:p>
        </p:txBody>
      </p:sp>
      <p:sp>
        <p:nvSpPr>
          <p:cNvPr id="54" name="Google Shape;54;p7"/>
          <p:cNvSpPr txBox="1"/>
          <p:nvPr/>
        </p:nvSpPr>
        <p:spPr>
          <a:xfrm>
            <a:off x="623250" y="4954500"/>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50">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None/>
            </a:pPr>
            <a:endParaRPr sz="2150">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None/>
            </a:pPr>
            <a:endParaRPr sz="2150">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None/>
            </a:pPr>
            <a:endParaRPr sz="235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2350">
                <a:solidFill>
                  <a:schemeClr val="dk1"/>
                </a:solidFill>
                <a:highlight>
                  <a:srgbClr val="FFFFFF"/>
                </a:highlight>
                <a:latin typeface="Calibri"/>
                <a:ea typeface="Calibri"/>
                <a:cs typeface="Calibri"/>
                <a:sym typeface="Calibri"/>
              </a:rPr>
              <a:t>Yes, please!  </a:t>
            </a:r>
            <a:br>
              <a:rPr lang="en-US" sz="2350">
                <a:solidFill>
                  <a:schemeClr val="dk1"/>
                </a:solidFill>
                <a:highlight>
                  <a:srgbClr val="FFFFFF"/>
                </a:highlight>
                <a:latin typeface="Calibri"/>
                <a:ea typeface="Calibri"/>
                <a:cs typeface="Calibri"/>
                <a:sym typeface="Calibri"/>
              </a:rPr>
            </a:br>
            <a:r>
              <a:rPr lang="en-US" sz="1800">
                <a:solidFill>
                  <a:schemeClr val="dk1"/>
                </a:solidFill>
                <a:highlight>
                  <a:srgbClr val="FFFFFF"/>
                </a:highlight>
                <a:latin typeface="Calibri"/>
                <a:ea typeface="Calibri"/>
                <a:cs typeface="Calibri"/>
                <a:sym typeface="Calibri"/>
              </a:rPr>
              <a:t>Staff is asked to wear masks when in any public or common area of their respective museums. You may remove your mask when in your personal work station.</a:t>
            </a:r>
            <a:endParaRPr sz="18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br>
              <a:rPr lang="en-US" sz="3450">
                <a:solidFill>
                  <a:schemeClr val="dk1"/>
                </a:solidFill>
                <a:highlight>
                  <a:srgbClr val="FFFFFF"/>
                </a:highlight>
                <a:latin typeface="Georgia"/>
                <a:ea typeface="Georgia"/>
                <a:cs typeface="Georgia"/>
                <a:sym typeface="Georgia"/>
              </a:rPr>
            </a:br>
            <a:endParaRPr sz="3450">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None/>
            </a:pPr>
            <a:endParaRPr sz="2550">
              <a:solidFill>
                <a:schemeClr val="dk1"/>
              </a:solidFill>
              <a:highlight>
                <a:srgbClr val="FFFFFF"/>
              </a:highlight>
              <a:latin typeface="Georgia"/>
              <a:ea typeface="Georgia"/>
              <a:cs typeface="Georgia"/>
              <a:sym typeface="Georgia"/>
            </a:endParaRPr>
          </a:p>
        </p:txBody>
      </p:sp>
      <p:pic>
        <p:nvPicPr>
          <p:cNvPr id="55" name="Google Shape;55;p7"/>
          <p:cNvPicPr preferRelativeResize="0"/>
          <p:nvPr/>
        </p:nvPicPr>
        <p:blipFill rotWithShape="1">
          <a:blip r:embed="rId3">
            <a:alphaModFix/>
          </a:blip>
          <a:srcRect b="6402"/>
          <a:stretch/>
        </p:blipFill>
        <p:spPr>
          <a:xfrm>
            <a:off x="2163625" y="1657400"/>
            <a:ext cx="6258199" cy="32970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5"/>
          <p:cNvPicPr preferRelativeResize="0"/>
          <p:nvPr/>
        </p:nvPicPr>
        <p:blipFill>
          <a:blip r:embed="rId3">
            <a:alphaModFix/>
          </a:blip>
          <a:stretch>
            <a:fillRect/>
          </a:stretch>
        </p:blipFill>
        <p:spPr>
          <a:xfrm>
            <a:off x="2135813" y="4600363"/>
            <a:ext cx="2714625" cy="1685925"/>
          </a:xfrm>
          <a:prstGeom prst="rect">
            <a:avLst/>
          </a:prstGeom>
          <a:noFill/>
          <a:ln>
            <a:noFill/>
          </a:ln>
        </p:spPr>
      </p:pic>
      <p:sp>
        <p:nvSpPr>
          <p:cNvPr id="188" name="Google Shape;188;p25"/>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Prepare visitors before they arrive.</a:t>
            </a:r>
            <a:endParaRPr sz="3000">
              <a:latin typeface="Times New Roman"/>
              <a:ea typeface="Times New Roman"/>
              <a:cs typeface="Times New Roman"/>
              <a:sym typeface="Times New Roman"/>
            </a:endParaRPr>
          </a:p>
        </p:txBody>
      </p:sp>
      <p:sp>
        <p:nvSpPr>
          <p:cNvPr id="189" name="Google Shape;189;p25"/>
          <p:cNvSpPr txBox="1"/>
          <p:nvPr/>
        </p:nvSpPr>
        <p:spPr>
          <a:xfrm>
            <a:off x="340225" y="2443025"/>
            <a:ext cx="3578700" cy="1650300"/>
          </a:xfrm>
          <a:prstGeom prst="rect">
            <a:avLst/>
          </a:prstGeom>
          <a:noFill/>
          <a:ln>
            <a:noFill/>
          </a:ln>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SzPts val="1700"/>
              <a:buFont typeface="Calibri"/>
              <a:buChar char="●"/>
            </a:pPr>
            <a:r>
              <a:rPr lang="en-US" sz="1700">
                <a:latin typeface="Calibri"/>
                <a:ea typeface="Calibri"/>
                <a:cs typeface="Calibri"/>
                <a:sym typeface="Calibri"/>
              </a:rPr>
              <a:t>Prepare visitors </a:t>
            </a:r>
            <a:r>
              <a:rPr lang="en-US" sz="1700" b="1">
                <a:latin typeface="Calibri"/>
                <a:ea typeface="Calibri"/>
                <a:cs typeface="Calibri"/>
                <a:sym typeface="Calibri"/>
              </a:rPr>
              <a:t>before</a:t>
            </a:r>
            <a:r>
              <a:rPr lang="en-US" sz="1700">
                <a:latin typeface="Calibri"/>
                <a:ea typeface="Calibri"/>
                <a:cs typeface="Calibri"/>
                <a:sym typeface="Calibri"/>
              </a:rPr>
              <a:t> they arrive for what to expect when they arrive at the museum.</a:t>
            </a:r>
            <a:br>
              <a:rPr lang="en-US" sz="1700">
                <a:latin typeface="Calibri"/>
                <a:ea typeface="Calibri"/>
                <a:cs typeface="Calibri"/>
                <a:sym typeface="Calibri"/>
              </a:rPr>
            </a:br>
            <a:endParaRPr sz="1700">
              <a:latin typeface="Calibri"/>
              <a:ea typeface="Calibri"/>
              <a:cs typeface="Calibri"/>
              <a:sym typeface="Calibri"/>
            </a:endParaRPr>
          </a:p>
          <a:p>
            <a:pPr marL="914400" lvl="1" indent="-336550" algn="l" rtl="0">
              <a:lnSpc>
                <a:spcPct val="150000"/>
              </a:lnSpc>
              <a:spcBef>
                <a:spcPts val="0"/>
              </a:spcBef>
              <a:spcAft>
                <a:spcPts val="0"/>
              </a:spcAft>
              <a:buSzPts val="1700"/>
              <a:buFont typeface="Calibri"/>
              <a:buChar char="○"/>
            </a:pPr>
            <a:r>
              <a:rPr lang="en-US" sz="1700">
                <a:latin typeface="Calibri"/>
                <a:ea typeface="Calibri"/>
                <a:cs typeface="Calibri"/>
                <a:sym typeface="Calibri"/>
              </a:rPr>
              <a:t>Website</a:t>
            </a:r>
            <a:endParaRPr sz="1700">
              <a:latin typeface="Calibri"/>
              <a:ea typeface="Calibri"/>
              <a:cs typeface="Calibri"/>
              <a:sym typeface="Calibri"/>
            </a:endParaRPr>
          </a:p>
          <a:p>
            <a:pPr marL="914400" lvl="1" indent="-336550" algn="l" rtl="0">
              <a:lnSpc>
                <a:spcPct val="150000"/>
              </a:lnSpc>
              <a:spcBef>
                <a:spcPts val="0"/>
              </a:spcBef>
              <a:spcAft>
                <a:spcPts val="0"/>
              </a:spcAft>
              <a:buSzPts val="1700"/>
              <a:buFont typeface="Calibri"/>
              <a:buChar char="○"/>
            </a:pPr>
            <a:r>
              <a:rPr lang="en-US" sz="1700">
                <a:latin typeface="Calibri"/>
                <a:ea typeface="Calibri"/>
                <a:cs typeface="Calibri"/>
                <a:sym typeface="Calibri"/>
              </a:rPr>
              <a:t>Email Communications</a:t>
            </a:r>
            <a:endParaRPr sz="1700">
              <a:latin typeface="Calibri"/>
              <a:ea typeface="Calibri"/>
              <a:cs typeface="Calibri"/>
              <a:sym typeface="Calibri"/>
            </a:endParaRPr>
          </a:p>
          <a:p>
            <a:pPr marL="914400" lvl="1" indent="-336550" algn="l" rtl="0">
              <a:lnSpc>
                <a:spcPct val="150000"/>
              </a:lnSpc>
              <a:spcBef>
                <a:spcPts val="0"/>
              </a:spcBef>
              <a:spcAft>
                <a:spcPts val="0"/>
              </a:spcAft>
              <a:buSzPts val="1700"/>
              <a:buFont typeface="Calibri"/>
              <a:buChar char="○"/>
            </a:pPr>
            <a:r>
              <a:rPr lang="en-US" sz="1700">
                <a:latin typeface="Calibri"/>
                <a:ea typeface="Calibri"/>
                <a:cs typeface="Calibri"/>
                <a:sym typeface="Calibri"/>
              </a:rPr>
              <a:t>Social Media</a:t>
            </a:r>
            <a:endParaRPr sz="1700">
              <a:latin typeface="Calibri"/>
              <a:ea typeface="Calibri"/>
              <a:cs typeface="Calibri"/>
              <a:sym typeface="Calibri"/>
            </a:endParaRPr>
          </a:p>
          <a:p>
            <a:pPr marL="914400" lvl="1" indent="-336550" algn="l" rtl="0">
              <a:lnSpc>
                <a:spcPct val="150000"/>
              </a:lnSpc>
              <a:spcBef>
                <a:spcPts val="0"/>
              </a:spcBef>
              <a:spcAft>
                <a:spcPts val="0"/>
              </a:spcAft>
              <a:buSzPts val="1700"/>
              <a:buFont typeface="Calibri"/>
              <a:buChar char="○"/>
            </a:pPr>
            <a:r>
              <a:rPr lang="en-US" sz="1700">
                <a:latin typeface="Calibri"/>
                <a:ea typeface="Calibri"/>
                <a:cs typeface="Calibri"/>
                <a:sym typeface="Calibri"/>
              </a:rPr>
              <a:t>Outdoor Signage</a:t>
            </a:r>
            <a:endParaRPr sz="1700">
              <a:latin typeface="Calibri"/>
              <a:ea typeface="Calibri"/>
              <a:cs typeface="Calibri"/>
              <a:sym typeface="Calibri"/>
            </a:endParaRPr>
          </a:p>
          <a:p>
            <a:pPr marL="914400" lvl="1" indent="-336550" algn="l" rtl="0">
              <a:lnSpc>
                <a:spcPct val="115000"/>
              </a:lnSpc>
              <a:spcBef>
                <a:spcPts val="0"/>
              </a:spcBef>
              <a:spcAft>
                <a:spcPts val="0"/>
              </a:spcAft>
              <a:buSzPts val="1700"/>
              <a:buFont typeface="Calibri"/>
              <a:buChar char="○"/>
            </a:pPr>
            <a:r>
              <a:rPr lang="en-US" sz="1700">
                <a:latin typeface="Calibri"/>
                <a:ea typeface="Calibri"/>
                <a:cs typeface="Calibri"/>
                <a:sym typeface="Calibri"/>
              </a:rPr>
              <a:t>Telephone </a:t>
            </a:r>
            <a:br>
              <a:rPr lang="en-US" sz="1700">
                <a:latin typeface="Calibri"/>
                <a:ea typeface="Calibri"/>
                <a:cs typeface="Calibri"/>
                <a:sym typeface="Calibri"/>
              </a:rPr>
            </a:br>
            <a:r>
              <a:rPr lang="en-US" sz="1700">
                <a:latin typeface="Calibri"/>
                <a:ea typeface="Calibri"/>
                <a:cs typeface="Calibri"/>
                <a:sym typeface="Calibri"/>
              </a:rPr>
              <a:t>Messaging</a:t>
            </a:r>
            <a:endParaRPr sz="1700">
              <a:latin typeface="Calibri"/>
              <a:ea typeface="Calibri"/>
              <a:cs typeface="Calibri"/>
              <a:sym typeface="Calibri"/>
            </a:endParaRPr>
          </a:p>
          <a:p>
            <a:pPr marL="0" lvl="0" indent="0" algn="l" rtl="0">
              <a:lnSpc>
                <a:spcPct val="200000"/>
              </a:lnSpc>
              <a:spcBef>
                <a:spcPts val="0"/>
              </a:spcBef>
              <a:spcAft>
                <a:spcPts val="0"/>
              </a:spcAft>
              <a:buNone/>
            </a:pPr>
            <a:endParaRPr sz="1700">
              <a:solidFill>
                <a:schemeClr val="accent3"/>
              </a:solidFill>
              <a:latin typeface="Calibri"/>
              <a:ea typeface="Calibri"/>
              <a:cs typeface="Calibri"/>
              <a:sym typeface="Calibri"/>
            </a:endParaRPr>
          </a:p>
          <a:p>
            <a:pPr marL="0" lvl="0" indent="0" algn="l" rtl="0">
              <a:lnSpc>
                <a:spcPct val="200000"/>
              </a:lnSpc>
              <a:spcBef>
                <a:spcPts val="0"/>
              </a:spcBef>
              <a:spcAft>
                <a:spcPts val="0"/>
              </a:spcAft>
              <a:buNone/>
            </a:pPr>
            <a:endParaRPr sz="1700">
              <a:solidFill>
                <a:schemeClr val="accent2"/>
              </a:solidFill>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p:txBody>
      </p:sp>
      <p:pic>
        <p:nvPicPr>
          <p:cNvPr id="190" name="Google Shape;190;p25"/>
          <p:cNvPicPr preferRelativeResize="0"/>
          <p:nvPr/>
        </p:nvPicPr>
        <p:blipFill rotWithShape="1">
          <a:blip r:embed="rId4">
            <a:alphaModFix/>
          </a:blip>
          <a:srcRect l="24685" t="1410" r="24832" b="-1410"/>
          <a:stretch/>
        </p:blipFill>
        <p:spPr>
          <a:xfrm rot="196225">
            <a:off x="4458561" y="1515315"/>
            <a:ext cx="3146201" cy="3505701"/>
          </a:xfrm>
          <a:prstGeom prst="rect">
            <a:avLst/>
          </a:prstGeom>
          <a:noFill/>
          <a:ln w="9525" cap="flat" cmpd="sng">
            <a:solidFill>
              <a:srgbClr val="B7B7B7"/>
            </a:solidFill>
            <a:prstDash val="solid"/>
            <a:round/>
            <a:headEnd type="none" w="sm" len="sm"/>
            <a:tailEnd type="none" w="sm" len="sm"/>
          </a:ln>
          <a:effectLst>
            <a:outerShdw blurRad="57150" dist="19050" dir="5400000" algn="bl" rotWithShape="0">
              <a:srgbClr val="000000">
                <a:alpha val="38000"/>
              </a:srgbClr>
            </a:outerShdw>
          </a:effectLst>
        </p:spPr>
      </p:pic>
      <p:pic>
        <p:nvPicPr>
          <p:cNvPr id="191" name="Google Shape;191;p25"/>
          <p:cNvPicPr preferRelativeResize="0"/>
          <p:nvPr/>
        </p:nvPicPr>
        <p:blipFill rotWithShape="1">
          <a:blip r:embed="rId5">
            <a:alphaModFix/>
          </a:blip>
          <a:srcRect l="22324" t="14944" r="49142" b="11763"/>
          <a:stretch/>
        </p:blipFill>
        <p:spPr>
          <a:xfrm>
            <a:off x="6716000" y="3066925"/>
            <a:ext cx="2166826" cy="3130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What if a visitor gets upset?</a:t>
            </a:r>
            <a:endParaRPr sz="3000">
              <a:latin typeface="Times New Roman"/>
              <a:ea typeface="Times New Roman"/>
              <a:cs typeface="Times New Roman"/>
              <a:sym typeface="Times New Roman"/>
            </a:endParaRPr>
          </a:p>
        </p:txBody>
      </p:sp>
      <p:sp>
        <p:nvSpPr>
          <p:cNvPr id="197" name="Google Shape;197;p26"/>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latin typeface="Calibri"/>
              <a:ea typeface="Calibri"/>
              <a:cs typeface="Calibri"/>
              <a:sym typeface="Calibri"/>
            </a:endParaRPr>
          </a:p>
        </p:txBody>
      </p:sp>
      <p:sp>
        <p:nvSpPr>
          <p:cNvPr id="198" name="Google Shape;198;p26"/>
          <p:cNvSpPr txBox="1"/>
          <p:nvPr/>
        </p:nvSpPr>
        <p:spPr>
          <a:xfrm>
            <a:off x="170775" y="2524000"/>
            <a:ext cx="7956900" cy="1650300"/>
          </a:xfrm>
          <a:prstGeom prst="rect">
            <a:avLst/>
          </a:prstGeom>
          <a:noFill/>
          <a:ln>
            <a:noFill/>
          </a:ln>
        </p:spPr>
        <p:txBody>
          <a:bodyPr spcFirstLastPara="1" wrap="square" lIns="91425" tIns="91425" rIns="91425" bIns="91425" anchor="t" anchorCtr="0">
            <a:noAutofit/>
          </a:bodyPr>
          <a:lstStyle/>
          <a:p>
            <a:pPr marL="457200" lvl="0" indent="-336550" algn="l" rtl="0">
              <a:lnSpc>
                <a:spcPct val="200000"/>
              </a:lnSpc>
              <a:spcBef>
                <a:spcPts val="0"/>
              </a:spcBef>
              <a:spcAft>
                <a:spcPts val="0"/>
              </a:spcAft>
              <a:buClr>
                <a:schemeClr val="accent5"/>
              </a:buClr>
              <a:buSzPts val="1700"/>
              <a:buFont typeface="Calibri"/>
              <a:buChar char="●"/>
            </a:pPr>
            <a:r>
              <a:rPr lang="en-US" sz="1700">
                <a:solidFill>
                  <a:schemeClr val="accent5"/>
                </a:solidFill>
                <a:latin typeface="Calibri"/>
                <a:ea typeface="Calibri"/>
                <a:cs typeface="Calibri"/>
                <a:sym typeface="Calibri"/>
              </a:rPr>
              <a:t>Why are you wearing a mask?</a:t>
            </a:r>
            <a:endParaRPr sz="1700">
              <a:solidFill>
                <a:schemeClr val="accent5"/>
              </a:solidFill>
              <a:latin typeface="Calibri"/>
              <a:ea typeface="Calibri"/>
              <a:cs typeface="Calibri"/>
              <a:sym typeface="Calibri"/>
            </a:endParaRPr>
          </a:p>
          <a:p>
            <a:pPr marL="457200" lvl="0" indent="-336550" algn="l" rtl="0">
              <a:lnSpc>
                <a:spcPct val="200000"/>
              </a:lnSpc>
              <a:spcBef>
                <a:spcPts val="0"/>
              </a:spcBef>
              <a:spcAft>
                <a:spcPts val="0"/>
              </a:spcAft>
              <a:buClr>
                <a:schemeClr val="accent5"/>
              </a:buClr>
              <a:buSzPts val="1700"/>
              <a:buFont typeface="Calibri"/>
              <a:buChar char="●"/>
            </a:pPr>
            <a:r>
              <a:rPr lang="en-US" sz="1700">
                <a:solidFill>
                  <a:schemeClr val="accent5"/>
                </a:solidFill>
                <a:latin typeface="Calibri"/>
                <a:ea typeface="Calibri"/>
                <a:cs typeface="Calibri"/>
                <a:sym typeface="Calibri"/>
              </a:rPr>
              <a:t>Why aren’t others wearing masks?</a:t>
            </a:r>
            <a:endParaRPr sz="1700">
              <a:solidFill>
                <a:schemeClr val="accent5"/>
              </a:solidFill>
              <a:latin typeface="Calibri"/>
              <a:ea typeface="Calibri"/>
              <a:cs typeface="Calibri"/>
              <a:sym typeface="Calibri"/>
            </a:endParaRPr>
          </a:p>
          <a:p>
            <a:pPr marL="457200" lvl="0" indent="-336550" algn="l" rtl="0">
              <a:lnSpc>
                <a:spcPct val="200000"/>
              </a:lnSpc>
              <a:spcBef>
                <a:spcPts val="0"/>
              </a:spcBef>
              <a:spcAft>
                <a:spcPts val="0"/>
              </a:spcAft>
              <a:buClr>
                <a:schemeClr val="accent5"/>
              </a:buClr>
              <a:buSzPts val="1700"/>
              <a:buFont typeface="Calibri"/>
              <a:buChar char="●"/>
            </a:pPr>
            <a:r>
              <a:rPr lang="en-US" sz="1700">
                <a:solidFill>
                  <a:schemeClr val="accent5"/>
                </a:solidFill>
                <a:latin typeface="Calibri"/>
                <a:ea typeface="Calibri"/>
                <a:cs typeface="Calibri"/>
                <a:sym typeface="Calibri"/>
              </a:rPr>
              <a:t>Why do I have to wait to enter?</a:t>
            </a:r>
            <a:endParaRPr sz="1700">
              <a:solidFill>
                <a:schemeClr val="accent5"/>
              </a:solidFill>
              <a:latin typeface="Calibri"/>
              <a:ea typeface="Calibri"/>
              <a:cs typeface="Calibri"/>
              <a:sym typeface="Calibri"/>
            </a:endParaRPr>
          </a:p>
          <a:p>
            <a:pPr marL="457200" lvl="0" indent="-336550" algn="l" rtl="0">
              <a:lnSpc>
                <a:spcPct val="200000"/>
              </a:lnSpc>
              <a:spcBef>
                <a:spcPts val="0"/>
              </a:spcBef>
              <a:spcAft>
                <a:spcPts val="0"/>
              </a:spcAft>
              <a:buClr>
                <a:schemeClr val="accent5"/>
              </a:buClr>
              <a:buSzPts val="1700"/>
              <a:buFont typeface="Calibri"/>
              <a:buChar char="●"/>
            </a:pPr>
            <a:r>
              <a:rPr lang="en-US" sz="1700">
                <a:solidFill>
                  <a:schemeClr val="accent5"/>
                </a:solidFill>
                <a:latin typeface="Calibri"/>
                <a:ea typeface="Calibri"/>
                <a:cs typeface="Calibri"/>
                <a:sym typeface="Calibri"/>
              </a:rPr>
              <a:t>Why are your hours reduced?</a:t>
            </a:r>
            <a:endParaRPr sz="1700">
              <a:solidFill>
                <a:schemeClr val="accent5"/>
              </a:solidFill>
              <a:latin typeface="Calibri"/>
              <a:ea typeface="Calibri"/>
              <a:cs typeface="Calibri"/>
              <a:sym typeface="Calibri"/>
            </a:endParaRPr>
          </a:p>
          <a:p>
            <a:pPr marL="0" lvl="0" indent="0" algn="l" rtl="0">
              <a:lnSpc>
                <a:spcPct val="200000"/>
              </a:lnSpc>
              <a:spcBef>
                <a:spcPts val="0"/>
              </a:spcBef>
              <a:spcAft>
                <a:spcPts val="0"/>
              </a:spcAft>
              <a:buNone/>
            </a:pPr>
            <a:endParaRPr sz="1700">
              <a:solidFill>
                <a:schemeClr val="accent2"/>
              </a:solidFill>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p:txBody>
      </p:sp>
      <p:pic>
        <p:nvPicPr>
          <p:cNvPr id="199" name="Google Shape;199;p26"/>
          <p:cNvPicPr preferRelativeResize="0"/>
          <p:nvPr/>
        </p:nvPicPr>
        <p:blipFill>
          <a:blip r:embed="rId3">
            <a:alphaModFix/>
          </a:blip>
          <a:stretch>
            <a:fillRect/>
          </a:stretch>
        </p:blipFill>
        <p:spPr>
          <a:xfrm>
            <a:off x="3987050" y="1728800"/>
            <a:ext cx="4861051" cy="3240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Tips to de-escalate tension...</a:t>
            </a:r>
            <a:endParaRPr sz="3400">
              <a:latin typeface="Times New Roman"/>
              <a:ea typeface="Times New Roman"/>
              <a:cs typeface="Times New Roman"/>
              <a:sym typeface="Times New Roman"/>
            </a:endParaRPr>
          </a:p>
        </p:txBody>
      </p:sp>
      <p:sp>
        <p:nvSpPr>
          <p:cNvPr id="205" name="Google Shape;205;p27"/>
          <p:cNvSpPr txBox="1"/>
          <p:nvPr/>
        </p:nvSpPr>
        <p:spPr>
          <a:xfrm>
            <a:off x="244350" y="2044650"/>
            <a:ext cx="4036500" cy="416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700" b="1">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AutoNum type="arabicPeriod"/>
            </a:pPr>
            <a:r>
              <a:rPr lang="en-US" sz="1700" b="1">
                <a:latin typeface="Calibri"/>
                <a:ea typeface="Calibri"/>
                <a:cs typeface="Calibri"/>
                <a:sym typeface="Calibri"/>
              </a:rPr>
              <a:t>Listen</a:t>
            </a:r>
            <a:br>
              <a:rPr lang="en-US" sz="1700" b="1">
                <a:latin typeface="Calibri"/>
                <a:ea typeface="Calibri"/>
                <a:cs typeface="Calibri"/>
                <a:sym typeface="Calibri"/>
              </a:rPr>
            </a:br>
            <a:endParaRPr sz="1700" b="1">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AutoNum type="arabicPeriod"/>
            </a:pPr>
            <a:r>
              <a:rPr lang="en-US" sz="1700" b="1">
                <a:latin typeface="Calibri"/>
                <a:ea typeface="Calibri"/>
                <a:cs typeface="Calibri"/>
                <a:sym typeface="Calibri"/>
              </a:rPr>
              <a:t>Give your undivided attention</a:t>
            </a:r>
            <a:br>
              <a:rPr lang="en-US" sz="1700" b="1">
                <a:latin typeface="Calibri"/>
                <a:ea typeface="Calibri"/>
                <a:cs typeface="Calibri"/>
                <a:sym typeface="Calibri"/>
              </a:rPr>
            </a:br>
            <a:endParaRPr sz="1700" b="1">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AutoNum type="arabicPeriod"/>
            </a:pPr>
            <a:r>
              <a:rPr lang="en-US" sz="1700" b="1">
                <a:latin typeface="Calibri"/>
                <a:ea typeface="Calibri"/>
                <a:cs typeface="Calibri"/>
                <a:sym typeface="Calibri"/>
              </a:rPr>
              <a:t>Remain calm</a:t>
            </a:r>
            <a:br>
              <a:rPr lang="en-US" sz="1700" b="1">
                <a:latin typeface="Calibri"/>
                <a:ea typeface="Calibri"/>
                <a:cs typeface="Calibri"/>
                <a:sym typeface="Calibri"/>
              </a:rPr>
            </a:br>
            <a:endParaRPr sz="1700" b="1">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AutoNum type="arabicPeriod"/>
            </a:pPr>
            <a:r>
              <a:rPr lang="en-US" sz="1700" b="1">
                <a:latin typeface="Calibri"/>
                <a:ea typeface="Calibri"/>
                <a:cs typeface="Calibri"/>
                <a:sym typeface="Calibri"/>
              </a:rPr>
              <a:t>Show empathy</a:t>
            </a:r>
            <a:br>
              <a:rPr lang="en-US" sz="1700" b="1">
                <a:latin typeface="Calibri"/>
                <a:ea typeface="Calibri"/>
                <a:cs typeface="Calibri"/>
                <a:sym typeface="Calibri"/>
              </a:rPr>
            </a:br>
            <a:r>
              <a:rPr lang="en-US" sz="1650">
                <a:solidFill>
                  <a:srgbClr val="222222"/>
                </a:solidFill>
                <a:highlight>
                  <a:srgbClr val="FFFFFF"/>
                </a:highlight>
                <a:latin typeface="Calibri"/>
                <a:ea typeface="Calibri"/>
                <a:cs typeface="Calibri"/>
                <a:sym typeface="Calibri"/>
              </a:rPr>
              <a:t>Empathy needs to be shown during conflict situations. </a:t>
            </a:r>
            <a:br>
              <a:rPr lang="en-US" sz="1650">
                <a:solidFill>
                  <a:srgbClr val="222222"/>
                </a:solidFill>
                <a:highlight>
                  <a:srgbClr val="FFFFFF"/>
                </a:highlight>
                <a:latin typeface="Calibri"/>
                <a:ea typeface="Calibri"/>
                <a:cs typeface="Calibri"/>
                <a:sym typeface="Calibri"/>
              </a:rPr>
            </a:br>
            <a:r>
              <a:rPr lang="en-US" sz="1650">
                <a:solidFill>
                  <a:srgbClr val="222222"/>
                </a:solidFill>
                <a:highlight>
                  <a:srgbClr val="FFFFFF"/>
                </a:highlight>
                <a:latin typeface="Calibri"/>
                <a:ea typeface="Calibri"/>
                <a:cs typeface="Calibri"/>
                <a:sym typeface="Calibri"/>
              </a:rPr>
              <a:t>Even if you do not agree with the person’s position, expressing  understanding will help resolve </a:t>
            </a:r>
            <a:br>
              <a:rPr lang="en-US" sz="1650">
                <a:solidFill>
                  <a:srgbClr val="222222"/>
                </a:solidFill>
                <a:highlight>
                  <a:srgbClr val="FFFFFF"/>
                </a:highlight>
                <a:latin typeface="Calibri"/>
                <a:ea typeface="Calibri"/>
                <a:cs typeface="Calibri"/>
                <a:sym typeface="Calibri"/>
              </a:rPr>
            </a:br>
            <a:r>
              <a:rPr lang="en-US" sz="1650">
                <a:solidFill>
                  <a:srgbClr val="222222"/>
                </a:solidFill>
                <a:highlight>
                  <a:srgbClr val="FFFFFF"/>
                </a:highlight>
                <a:latin typeface="Calibri"/>
                <a:ea typeface="Calibri"/>
                <a:cs typeface="Calibri"/>
                <a:sym typeface="Calibri"/>
              </a:rPr>
              <a:t>the conflict.</a:t>
            </a:r>
            <a:endParaRPr sz="2000" b="1">
              <a:latin typeface="Calibri"/>
              <a:ea typeface="Calibri"/>
              <a:cs typeface="Calibri"/>
              <a:sym typeface="Calibri"/>
            </a:endParaRPr>
          </a:p>
          <a:p>
            <a:pPr marL="0" lvl="0" indent="0" algn="l" rtl="0">
              <a:lnSpc>
                <a:spcPct val="115000"/>
              </a:lnSpc>
              <a:spcBef>
                <a:spcPts val="0"/>
              </a:spcBef>
              <a:spcAft>
                <a:spcPts val="0"/>
              </a:spcAft>
              <a:buNone/>
            </a:pPr>
            <a:endParaRPr sz="1700" b="1">
              <a:latin typeface="Calibri"/>
              <a:ea typeface="Calibri"/>
              <a:cs typeface="Calibri"/>
              <a:sym typeface="Calibri"/>
            </a:endParaRPr>
          </a:p>
          <a:p>
            <a:pPr marL="0" lvl="0" indent="0" algn="l" rtl="0">
              <a:lnSpc>
                <a:spcPct val="200000"/>
              </a:lnSpc>
              <a:spcBef>
                <a:spcPts val="0"/>
              </a:spcBef>
              <a:spcAft>
                <a:spcPts val="0"/>
              </a:spcAft>
              <a:buNone/>
            </a:pPr>
            <a:endParaRPr sz="1700">
              <a:solidFill>
                <a:schemeClr val="accent3"/>
              </a:solidFill>
              <a:latin typeface="Calibri"/>
              <a:ea typeface="Calibri"/>
              <a:cs typeface="Calibri"/>
              <a:sym typeface="Calibri"/>
            </a:endParaRPr>
          </a:p>
          <a:p>
            <a:pPr marL="0" lvl="0" indent="0" algn="l" rtl="0">
              <a:lnSpc>
                <a:spcPct val="200000"/>
              </a:lnSpc>
              <a:spcBef>
                <a:spcPts val="0"/>
              </a:spcBef>
              <a:spcAft>
                <a:spcPts val="0"/>
              </a:spcAft>
              <a:buNone/>
            </a:pPr>
            <a:endParaRPr sz="1700">
              <a:solidFill>
                <a:schemeClr val="accent2"/>
              </a:solidFill>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p:txBody>
      </p:sp>
      <p:pic>
        <p:nvPicPr>
          <p:cNvPr id="206" name="Google Shape;206;p27"/>
          <p:cNvPicPr preferRelativeResize="0"/>
          <p:nvPr/>
        </p:nvPicPr>
        <p:blipFill>
          <a:blip r:embed="rId3">
            <a:alphaModFix/>
          </a:blip>
          <a:stretch>
            <a:fillRect/>
          </a:stretch>
        </p:blipFill>
        <p:spPr>
          <a:xfrm>
            <a:off x="4071325" y="1663837"/>
            <a:ext cx="4829175" cy="3219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Times are tough.</a:t>
            </a:r>
            <a:br>
              <a:rPr lang="en-US" sz="3400">
                <a:latin typeface="Times New Roman"/>
                <a:ea typeface="Times New Roman"/>
                <a:cs typeface="Times New Roman"/>
                <a:sym typeface="Times New Roman"/>
              </a:rPr>
            </a:br>
            <a:r>
              <a:rPr lang="en-US" sz="3400">
                <a:latin typeface="Times New Roman"/>
                <a:ea typeface="Times New Roman"/>
                <a:cs typeface="Times New Roman"/>
                <a:sym typeface="Times New Roman"/>
              </a:rPr>
              <a:t>Be patient. </a:t>
            </a:r>
            <a:endParaRPr sz="3400">
              <a:latin typeface="Times New Roman"/>
              <a:ea typeface="Times New Roman"/>
              <a:cs typeface="Times New Roman"/>
              <a:sym typeface="Times New Roman"/>
            </a:endParaRPr>
          </a:p>
        </p:txBody>
      </p:sp>
      <p:sp>
        <p:nvSpPr>
          <p:cNvPr id="212" name="Google Shape;212;p28"/>
          <p:cNvSpPr txBox="1"/>
          <p:nvPr/>
        </p:nvSpPr>
        <p:spPr>
          <a:xfrm>
            <a:off x="323300" y="1955850"/>
            <a:ext cx="4299300" cy="416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700" b="1">
              <a:latin typeface="Calibri"/>
              <a:ea typeface="Calibri"/>
              <a:cs typeface="Calibri"/>
              <a:sym typeface="Calibri"/>
            </a:endParaRPr>
          </a:p>
          <a:p>
            <a:pPr marL="0" lvl="0" indent="0" algn="l" rtl="0">
              <a:lnSpc>
                <a:spcPct val="115000"/>
              </a:lnSpc>
              <a:spcBef>
                <a:spcPts val="0"/>
              </a:spcBef>
              <a:spcAft>
                <a:spcPts val="0"/>
              </a:spcAft>
              <a:buNone/>
            </a:pPr>
            <a:r>
              <a:rPr lang="en-US" sz="1800" b="1">
                <a:latin typeface="Calibri"/>
                <a:ea typeface="Calibri"/>
                <a:cs typeface="Calibri"/>
                <a:sym typeface="Calibri"/>
              </a:rPr>
              <a:t>5.	Be aware of your tone and </a:t>
            </a:r>
            <a:br>
              <a:rPr lang="en-US" sz="1800" b="1">
                <a:latin typeface="Calibri"/>
                <a:ea typeface="Calibri"/>
                <a:cs typeface="Calibri"/>
                <a:sym typeface="Calibri"/>
              </a:rPr>
            </a:br>
            <a:r>
              <a:rPr lang="en-US" sz="1800" b="1">
                <a:latin typeface="Calibri"/>
                <a:ea typeface="Calibri"/>
                <a:cs typeface="Calibri"/>
                <a:sym typeface="Calibri"/>
              </a:rPr>
              <a:t>	body language</a:t>
            </a:r>
            <a:br>
              <a:rPr lang="en-US" sz="1800" b="1">
                <a:latin typeface="Calibri"/>
                <a:ea typeface="Calibri"/>
                <a:cs typeface="Calibri"/>
                <a:sym typeface="Calibri"/>
              </a:rPr>
            </a:br>
            <a:endParaRPr sz="1800" b="1">
              <a:latin typeface="Calibri"/>
              <a:ea typeface="Calibri"/>
              <a:cs typeface="Calibri"/>
              <a:sym typeface="Calibri"/>
            </a:endParaRPr>
          </a:p>
          <a:p>
            <a:pPr marL="0" lvl="0" indent="0" algn="l" rtl="0">
              <a:lnSpc>
                <a:spcPct val="115000"/>
              </a:lnSpc>
              <a:spcBef>
                <a:spcPts val="0"/>
              </a:spcBef>
              <a:spcAft>
                <a:spcPts val="0"/>
              </a:spcAft>
              <a:buNone/>
            </a:pPr>
            <a:r>
              <a:rPr lang="en-US" sz="1800" b="1">
                <a:latin typeface="Calibri"/>
                <a:ea typeface="Calibri"/>
                <a:cs typeface="Calibri"/>
                <a:sym typeface="Calibri"/>
              </a:rPr>
              <a:t>6.	Apologize when appropriate</a:t>
            </a:r>
            <a:br>
              <a:rPr lang="en-US" sz="1800" b="1">
                <a:latin typeface="Calibri"/>
                <a:ea typeface="Calibri"/>
                <a:cs typeface="Calibri"/>
                <a:sym typeface="Calibri"/>
              </a:rPr>
            </a:br>
            <a:r>
              <a:rPr lang="en-US" sz="1800" b="1">
                <a:latin typeface="Calibri"/>
                <a:ea typeface="Calibri"/>
                <a:cs typeface="Calibri"/>
                <a:sym typeface="Calibri"/>
              </a:rPr>
              <a:t>	</a:t>
            </a:r>
            <a:r>
              <a:rPr lang="en-US" sz="1600">
                <a:solidFill>
                  <a:srgbClr val="222222"/>
                </a:solidFill>
                <a:highlight>
                  <a:srgbClr val="FFFFFF"/>
                </a:highlight>
                <a:latin typeface="Calibri"/>
                <a:ea typeface="Calibri"/>
                <a:cs typeface="Calibri"/>
                <a:sym typeface="Calibri"/>
              </a:rPr>
              <a:t>Accepting responsibility and sincerely</a:t>
            </a:r>
            <a:endParaRPr sz="1600">
              <a:solidFill>
                <a:srgbClr val="222222"/>
              </a:solidFill>
              <a:highlight>
                <a:srgbClr val="FFFFFF"/>
              </a:highlight>
              <a:latin typeface="Calibri"/>
              <a:ea typeface="Calibri"/>
              <a:cs typeface="Calibri"/>
              <a:sym typeface="Calibri"/>
            </a:endParaRPr>
          </a:p>
          <a:p>
            <a:pPr marL="0" lvl="0" indent="457200" algn="l" rtl="0">
              <a:lnSpc>
                <a:spcPct val="115000"/>
              </a:lnSpc>
              <a:spcBef>
                <a:spcPts val="0"/>
              </a:spcBef>
              <a:spcAft>
                <a:spcPts val="0"/>
              </a:spcAft>
              <a:buNone/>
            </a:pPr>
            <a:r>
              <a:rPr lang="en-US" sz="1600">
                <a:solidFill>
                  <a:srgbClr val="222222"/>
                </a:solidFill>
                <a:highlight>
                  <a:srgbClr val="FFFFFF"/>
                </a:highlight>
                <a:latin typeface="Calibri"/>
                <a:ea typeface="Calibri"/>
                <a:cs typeface="Calibri"/>
                <a:sym typeface="Calibri"/>
              </a:rPr>
              <a:t>apologizing for anything in the situation </a:t>
            </a:r>
            <a:br>
              <a:rPr lang="en-US" sz="1600">
                <a:solidFill>
                  <a:srgbClr val="222222"/>
                </a:solidFill>
                <a:highlight>
                  <a:srgbClr val="FFFFFF"/>
                </a:highlight>
                <a:latin typeface="Calibri"/>
                <a:ea typeface="Calibri"/>
                <a:cs typeface="Calibri"/>
                <a:sym typeface="Calibri"/>
              </a:rPr>
            </a:br>
            <a:r>
              <a:rPr lang="en-US" sz="1600">
                <a:solidFill>
                  <a:srgbClr val="222222"/>
                </a:solidFill>
                <a:highlight>
                  <a:srgbClr val="FFFFFF"/>
                </a:highlight>
                <a:latin typeface="Calibri"/>
                <a:ea typeface="Calibri"/>
                <a:cs typeface="Calibri"/>
                <a:sym typeface="Calibri"/>
              </a:rPr>
              <a:t>	that is believed to be upsetting can </a:t>
            </a:r>
            <a:br>
              <a:rPr lang="en-US" sz="1600">
                <a:solidFill>
                  <a:srgbClr val="222222"/>
                </a:solidFill>
                <a:highlight>
                  <a:srgbClr val="FFFFFF"/>
                </a:highlight>
                <a:latin typeface="Calibri"/>
                <a:ea typeface="Calibri"/>
                <a:cs typeface="Calibri"/>
                <a:sym typeface="Calibri"/>
              </a:rPr>
            </a:br>
            <a:r>
              <a:rPr lang="en-US" sz="1600">
                <a:solidFill>
                  <a:srgbClr val="222222"/>
                </a:solidFill>
                <a:highlight>
                  <a:srgbClr val="FFFFFF"/>
                </a:highlight>
                <a:latin typeface="Calibri"/>
                <a:ea typeface="Calibri"/>
                <a:cs typeface="Calibri"/>
                <a:sym typeface="Calibri"/>
              </a:rPr>
              <a:t>	make a significant difference.</a:t>
            </a:r>
            <a:br>
              <a:rPr lang="en-US" sz="1600">
                <a:solidFill>
                  <a:srgbClr val="222222"/>
                </a:solidFill>
                <a:highlight>
                  <a:srgbClr val="FFFFFF"/>
                </a:highlight>
                <a:latin typeface="Calibri"/>
                <a:ea typeface="Calibri"/>
                <a:cs typeface="Calibri"/>
                <a:sym typeface="Calibri"/>
              </a:rPr>
            </a:br>
            <a:endParaRPr sz="1800" b="1">
              <a:latin typeface="Calibri"/>
              <a:ea typeface="Calibri"/>
              <a:cs typeface="Calibri"/>
              <a:sym typeface="Calibri"/>
            </a:endParaRPr>
          </a:p>
          <a:p>
            <a:pPr marL="0" lvl="0" indent="0" algn="l" rtl="0">
              <a:lnSpc>
                <a:spcPct val="115000"/>
              </a:lnSpc>
              <a:spcBef>
                <a:spcPts val="0"/>
              </a:spcBef>
              <a:spcAft>
                <a:spcPts val="0"/>
              </a:spcAft>
              <a:buNone/>
            </a:pPr>
            <a:br>
              <a:rPr lang="en-US" sz="1800" b="1">
                <a:latin typeface="Calibri"/>
                <a:ea typeface="Calibri"/>
                <a:cs typeface="Calibri"/>
                <a:sym typeface="Calibri"/>
              </a:rPr>
            </a:br>
            <a:endParaRPr sz="1800" b="1">
              <a:latin typeface="Calibri"/>
              <a:ea typeface="Calibri"/>
              <a:cs typeface="Calibri"/>
              <a:sym typeface="Calibri"/>
            </a:endParaRPr>
          </a:p>
          <a:p>
            <a:pPr marL="0" lvl="0" indent="0" algn="l" rtl="0">
              <a:lnSpc>
                <a:spcPct val="115000"/>
              </a:lnSpc>
              <a:spcBef>
                <a:spcPts val="0"/>
              </a:spcBef>
              <a:spcAft>
                <a:spcPts val="0"/>
              </a:spcAft>
              <a:buNone/>
            </a:pPr>
            <a:br>
              <a:rPr lang="en-US" sz="1700" b="1">
                <a:latin typeface="Calibri"/>
                <a:ea typeface="Calibri"/>
                <a:cs typeface="Calibri"/>
                <a:sym typeface="Calibri"/>
              </a:rPr>
            </a:br>
            <a:endParaRPr sz="2500">
              <a:latin typeface="Calibri"/>
              <a:ea typeface="Calibri"/>
              <a:cs typeface="Calibri"/>
              <a:sym typeface="Calibri"/>
            </a:endParaRPr>
          </a:p>
        </p:txBody>
      </p:sp>
      <p:pic>
        <p:nvPicPr>
          <p:cNvPr id="213" name="Google Shape;213;p28"/>
          <p:cNvPicPr preferRelativeResize="0"/>
          <p:nvPr/>
        </p:nvPicPr>
        <p:blipFill rotWithShape="1">
          <a:blip r:embed="rId3">
            <a:alphaModFix/>
          </a:blip>
          <a:srcRect l="21598" r="26091"/>
          <a:stretch/>
        </p:blipFill>
        <p:spPr>
          <a:xfrm>
            <a:off x="5330000" y="1511425"/>
            <a:ext cx="3142750" cy="4002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Times are tough.</a:t>
            </a:r>
            <a:br>
              <a:rPr lang="en-US" sz="3400">
                <a:latin typeface="Times New Roman"/>
                <a:ea typeface="Times New Roman"/>
                <a:cs typeface="Times New Roman"/>
                <a:sym typeface="Times New Roman"/>
              </a:rPr>
            </a:br>
            <a:r>
              <a:rPr lang="en-US" sz="3400">
                <a:latin typeface="Times New Roman"/>
                <a:ea typeface="Times New Roman"/>
                <a:cs typeface="Times New Roman"/>
                <a:sym typeface="Times New Roman"/>
              </a:rPr>
              <a:t>Be patient. </a:t>
            </a:r>
            <a:endParaRPr sz="3400">
              <a:latin typeface="Times New Roman"/>
              <a:ea typeface="Times New Roman"/>
              <a:cs typeface="Times New Roman"/>
              <a:sym typeface="Times New Roman"/>
            </a:endParaRPr>
          </a:p>
        </p:txBody>
      </p:sp>
      <p:sp>
        <p:nvSpPr>
          <p:cNvPr id="219" name="Google Shape;219;p29"/>
          <p:cNvSpPr txBox="1"/>
          <p:nvPr/>
        </p:nvSpPr>
        <p:spPr>
          <a:xfrm>
            <a:off x="323300" y="1955850"/>
            <a:ext cx="9144000" cy="416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700" b="1">
              <a:latin typeface="Calibri"/>
              <a:ea typeface="Calibri"/>
              <a:cs typeface="Calibri"/>
              <a:sym typeface="Calibri"/>
            </a:endParaRPr>
          </a:p>
          <a:p>
            <a:pPr marL="0" lvl="0" indent="0" algn="l" rtl="0">
              <a:lnSpc>
                <a:spcPct val="115000"/>
              </a:lnSpc>
              <a:spcBef>
                <a:spcPts val="0"/>
              </a:spcBef>
              <a:spcAft>
                <a:spcPts val="0"/>
              </a:spcAft>
              <a:buNone/>
            </a:pPr>
            <a:r>
              <a:rPr lang="en-US" sz="1800" b="1">
                <a:latin typeface="Calibri"/>
                <a:ea typeface="Calibri"/>
                <a:cs typeface="Calibri"/>
                <a:sym typeface="Calibri"/>
              </a:rPr>
              <a:t>7.	</a:t>
            </a:r>
            <a:r>
              <a:rPr lang="en-US" sz="1800" b="1">
                <a:solidFill>
                  <a:schemeClr val="dk1"/>
                </a:solidFill>
                <a:latin typeface="Calibri"/>
                <a:ea typeface="Calibri"/>
                <a:cs typeface="Calibri"/>
                <a:sym typeface="Calibri"/>
              </a:rPr>
              <a:t>Recognize your personal boundaries.  Ask for help!</a:t>
            </a:r>
            <a:endParaRPr sz="18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b="1">
              <a:latin typeface="Calibri"/>
              <a:ea typeface="Calibri"/>
              <a:cs typeface="Calibri"/>
              <a:sym typeface="Calibri"/>
            </a:endParaRPr>
          </a:p>
          <a:p>
            <a:pPr marL="0" lvl="0" indent="0" algn="l" rtl="0">
              <a:lnSpc>
                <a:spcPct val="150000"/>
              </a:lnSpc>
              <a:spcBef>
                <a:spcPts val="0"/>
              </a:spcBef>
              <a:spcAft>
                <a:spcPts val="0"/>
              </a:spcAft>
              <a:buNone/>
            </a:pPr>
            <a:r>
              <a:rPr lang="en-US" sz="1800" b="1">
                <a:latin typeface="Calibri"/>
                <a:ea typeface="Calibri"/>
                <a:cs typeface="Calibri"/>
                <a:sym typeface="Calibri"/>
              </a:rPr>
              <a:t>Arizona History Museum: </a:t>
            </a:r>
            <a:r>
              <a:rPr lang="en-US" sz="1800">
                <a:latin typeface="Calibri"/>
                <a:ea typeface="Calibri"/>
                <a:cs typeface="Calibri"/>
                <a:sym typeface="Calibri"/>
              </a:rPr>
              <a:t>Mel Davis, Bill Ponder, Kim Bittrich, David Turpie</a:t>
            </a:r>
            <a:endParaRPr sz="1800">
              <a:latin typeface="Calibri"/>
              <a:ea typeface="Calibri"/>
              <a:cs typeface="Calibri"/>
              <a:sym typeface="Calibri"/>
            </a:endParaRPr>
          </a:p>
          <a:p>
            <a:pPr marL="0" lvl="0" indent="0" algn="l" rtl="0">
              <a:lnSpc>
                <a:spcPct val="150000"/>
              </a:lnSpc>
              <a:spcBef>
                <a:spcPts val="0"/>
              </a:spcBef>
              <a:spcAft>
                <a:spcPts val="0"/>
              </a:spcAft>
              <a:buNone/>
            </a:pPr>
            <a:r>
              <a:rPr lang="en-US" sz="1800" b="1">
                <a:latin typeface="Calibri"/>
                <a:ea typeface="Calibri"/>
                <a:cs typeface="Calibri"/>
                <a:sym typeface="Calibri"/>
              </a:rPr>
              <a:t>Arizona Heritage Center: </a:t>
            </a:r>
            <a:r>
              <a:rPr lang="en-US" sz="1800">
                <a:latin typeface="Calibri"/>
                <a:ea typeface="Calibri"/>
                <a:cs typeface="Calibri"/>
                <a:sym typeface="Calibri"/>
              </a:rPr>
              <a:t>Tawn Downs, Debbie McKinion, Marilyn Murphy, Shelley Coriell</a:t>
            </a:r>
            <a:endParaRPr sz="1800">
              <a:latin typeface="Calibri"/>
              <a:ea typeface="Calibri"/>
              <a:cs typeface="Calibri"/>
              <a:sym typeface="Calibri"/>
            </a:endParaRPr>
          </a:p>
          <a:p>
            <a:pPr marL="0" lvl="0" indent="0" algn="l" rtl="0">
              <a:lnSpc>
                <a:spcPct val="150000"/>
              </a:lnSpc>
              <a:spcBef>
                <a:spcPts val="0"/>
              </a:spcBef>
              <a:spcAft>
                <a:spcPts val="0"/>
              </a:spcAft>
              <a:buNone/>
            </a:pPr>
            <a:r>
              <a:rPr lang="en-US" sz="1800" b="1">
                <a:latin typeface="Calibri"/>
                <a:ea typeface="Calibri"/>
                <a:cs typeface="Calibri"/>
                <a:sym typeface="Calibri"/>
              </a:rPr>
              <a:t>Pioneer Museum:</a:t>
            </a:r>
            <a:r>
              <a:rPr lang="en-US" sz="1800">
                <a:latin typeface="Calibri"/>
                <a:ea typeface="Calibri"/>
                <a:cs typeface="Calibri"/>
                <a:sym typeface="Calibri"/>
              </a:rPr>
              <a:t> Jill Hough</a:t>
            </a:r>
            <a:endParaRPr sz="1800">
              <a:latin typeface="Calibri"/>
              <a:ea typeface="Calibri"/>
              <a:cs typeface="Calibri"/>
              <a:sym typeface="Calibri"/>
            </a:endParaRPr>
          </a:p>
          <a:p>
            <a:pPr marL="0" lvl="0" indent="0" algn="l" rtl="0">
              <a:lnSpc>
                <a:spcPct val="150000"/>
              </a:lnSpc>
              <a:spcBef>
                <a:spcPts val="0"/>
              </a:spcBef>
              <a:spcAft>
                <a:spcPts val="0"/>
              </a:spcAft>
              <a:buNone/>
            </a:pPr>
            <a:r>
              <a:rPr lang="en-US" sz="1800" b="1">
                <a:latin typeface="Calibri"/>
                <a:ea typeface="Calibri"/>
                <a:cs typeface="Calibri"/>
                <a:sym typeface="Calibri"/>
              </a:rPr>
              <a:t>Riordan Mansion: </a:t>
            </a:r>
            <a:r>
              <a:rPr lang="en-US" sz="1800">
                <a:latin typeface="Calibri"/>
                <a:ea typeface="Calibri"/>
                <a:cs typeface="Calibri"/>
                <a:sym typeface="Calibri"/>
              </a:rPr>
              <a:t>Nikki Lober</a:t>
            </a:r>
            <a:endParaRPr sz="1800">
              <a:latin typeface="Calibri"/>
              <a:ea typeface="Calibri"/>
              <a:cs typeface="Calibri"/>
              <a:sym typeface="Calibri"/>
            </a:endParaRPr>
          </a:p>
          <a:p>
            <a:pPr marL="0" lvl="0" indent="0" algn="l" rtl="0">
              <a:lnSpc>
                <a:spcPct val="150000"/>
              </a:lnSpc>
              <a:spcBef>
                <a:spcPts val="0"/>
              </a:spcBef>
              <a:spcAft>
                <a:spcPts val="0"/>
              </a:spcAft>
              <a:buNone/>
            </a:pPr>
            <a:r>
              <a:rPr lang="en-US" sz="1800" b="1">
                <a:latin typeface="Calibri"/>
                <a:ea typeface="Calibri"/>
                <a:cs typeface="Calibri"/>
                <a:sym typeface="Calibri"/>
              </a:rPr>
              <a:t>Sanguinetti House Museum: </a:t>
            </a:r>
            <a:r>
              <a:rPr lang="en-US" sz="1800">
                <a:latin typeface="Calibri"/>
                <a:ea typeface="Calibri"/>
                <a:cs typeface="Calibri"/>
                <a:sym typeface="Calibri"/>
              </a:rPr>
              <a:t>Yanna Kruse </a:t>
            </a:r>
            <a:endParaRPr sz="1800">
              <a:latin typeface="Calibri"/>
              <a:ea typeface="Calibri"/>
              <a:cs typeface="Calibri"/>
              <a:sym typeface="Calibri"/>
            </a:endParaRPr>
          </a:p>
          <a:p>
            <a:pPr marL="0" lvl="0" indent="0" algn="l" rtl="0">
              <a:lnSpc>
                <a:spcPct val="115000"/>
              </a:lnSpc>
              <a:spcBef>
                <a:spcPts val="0"/>
              </a:spcBef>
              <a:spcAft>
                <a:spcPts val="0"/>
              </a:spcAft>
              <a:buNone/>
            </a:pPr>
            <a:br>
              <a:rPr lang="en-US" sz="1800">
                <a:latin typeface="Calibri"/>
                <a:ea typeface="Calibri"/>
                <a:cs typeface="Calibri"/>
                <a:sym typeface="Calibri"/>
              </a:rPr>
            </a:br>
            <a:endParaRPr sz="1800">
              <a:latin typeface="Calibri"/>
              <a:ea typeface="Calibri"/>
              <a:cs typeface="Calibri"/>
              <a:sym typeface="Calibri"/>
            </a:endParaRPr>
          </a:p>
          <a:p>
            <a:pPr marL="0" lvl="0" indent="457200" algn="l" rtl="0">
              <a:lnSpc>
                <a:spcPct val="115000"/>
              </a:lnSpc>
              <a:spcBef>
                <a:spcPts val="0"/>
              </a:spcBef>
              <a:spcAft>
                <a:spcPts val="0"/>
              </a:spcAft>
              <a:buNone/>
            </a:pPr>
            <a:br>
              <a:rPr lang="en-US" sz="1600">
                <a:solidFill>
                  <a:srgbClr val="222222"/>
                </a:solidFill>
                <a:highlight>
                  <a:srgbClr val="FFFFFF"/>
                </a:highlight>
                <a:latin typeface="Calibri"/>
                <a:ea typeface="Calibri"/>
                <a:cs typeface="Calibri"/>
                <a:sym typeface="Calibri"/>
              </a:rPr>
            </a:br>
            <a:endParaRPr sz="1800" b="1">
              <a:latin typeface="Calibri"/>
              <a:ea typeface="Calibri"/>
              <a:cs typeface="Calibri"/>
              <a:sym typeface="Calibri"/>
            </a:endParaRPr>
          </a:p>
          <a:p>
            <a:pPr marL="0" lvl="0" indent="0" algn="l" rtl="0">
              <a:lnSpc>
                <a:spcPct val="115000"/>
              </a:lnSpc>
              <a:spcBef>
                <a:spcPts val="0"/>
              </a:spcBef>
              <a:spcAft>
                <a:spcPts val="0"/>
              </a:spcAft>
              <a:buNone/>
            </a:pPr>
            <a:br>
              <a:rPr lang="en-US" sz="1800" b="1">
                <a:latin typeface="Calibri"/>
                <a:ea typeface="Calibri"/>
                <a:cs typeface="Calibri"/>
                <a:sym typeface="Calibri"/>
              </a:rPr>
            </a:br>
            <a:endParaRPr sz="1800" b="1">
              <a:latin typeface="Calibri"/>
              <a:ea typeface="Calibri"/>
              <a:cs typeface="Calibri"/>
              <a:sym typeface="Calibri"/>
            </a:endParaRPr>
          </a:p>
          <a:p>
            <a:pPr marL="0" lvl="0" indent="0" algn="l" rtl="0">
              <a:lnSpc>
                <a:spcPct val="115000"/>
              </a:lnSpc>
              <a:spcBef>
                <a:spcPts val="0"/>
              </a:spcBef>
              <a:spcAft>
                <a:spcPts val="0"/>
              </a:spcAft>
              <a:buNone/>
            </a:pPr>
            <a:br>
              <a:rPr lang="en-US" sz="1700" b="1">
                <a:latin typeface="Calibri"/>
                <a:ea typeface="Calibri"/>
                <a:cs typeface="Calibri"/>
                <a:sym typeface="Calibri"/>
              </a:rPr>
            </a:br>
            <a:endParaRPr sz="25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Most important...</a:t>
            </a:r>
            <a:endParaRPr sz="3400">
              <a:latin typeface="Times New Roman"/>
              <a:ea typeface="Times New Roman"/>
              <a:cs typeface="Times New Roman"/>
              <a:sym typeface="Times New Roman"/>
            </a:endParaRPr>
          </a:p>
        </p:txBody>
      </p:sp>
      <p:sp>
        <p:nvSpPr>
          <p:cNvPr id="225" name="Google Shape;225;p30"/>
          <p:cNvSpPr txBox="1"/>
          <p:nvPr/>
        </p:nvSpPr>
        <p:spPr>
          <a:xfrm>
            <a:off x="323300" y="1955850"/>
            <a:ext cx="4299300" cy="416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700" b="1">
              <a:latin typeface="Calibri"/>
              <a:ea typeface="Calibri"/>
              <a:cs typeface="Calibri"/>
              <a:sym typeface="Calibri"/>
            </a:endParaRPr>
          </a:p>
          <a:p>
            <a:pPr marL="0" lvl="0" indent="0" algn="l" rtl="0">
              <a:lnSpc>
                <a:spcPct val="115000"/>
              </a:lnSpc>
              <a:spcBef>
                <a:spcPts val="0"/>
              </a:spcBef>
              <a:spcAft>
                <a:spcPts val="0"/>
              </a:spcAft>
              <a:buNone/>
            </a:pPr>
            <a:r>
              <a:rPr lang="en-US" sz="2700" b="1">
                <a:latin typeface="Calibri"/>
                <a:ea typeface="Calibri"/>
                <a:cs typeface="Calibri"/>
                <a:sym typeface="Calibri"/>
              </a:rPr>
              <a:t>8. Keep yourself </a:t>
            </a:r>
            <a:br>
              <a:rPr lang="en-US" sz="2700" b="1">
                <a:latin typeface="Calibri"/>
                <a:ea typeface="Calibri"/>
                <a:cs typeface="Calibri"/>
                <a:sym typeface="Calibri"/>
              </a:rPr>
            </a:br>
            <a:r>
              <a:rPr lang="en-US" sz="2700" b="1">
                <a:latin typeface="Calibri"/>
                <a:ea typeface="Calibri"/>
                <a:cs typeface="Calibri"/>
                <a:sym typeface="Calibri"/>
              </a:rPr>
              <a:t>and others safe.</a:t>
            </a:r>
            <a:br>
              <a:rPr lang="en-US" sz="1800" b="1">
                <a:latin typeface="Calibri"/>
                <a:ea typeface="Calibri"/>
                <a:cs typeface="Calibri"/>
                <a:sym typeface="Calibri"/>
              </a:rPr>
            </a:br>
            <a:r>
              <a:rPr lang="en-US" sz="1800" b="1">
                <a:latin typeface="Calibri"/>
                <a:ea typeface="Calibri"/>
                <a:cs typeface="Calibri"/>
                <a:sym typeface="Calibri"/>
              </a:rPr>
              <a:t>	</a:t>
            </a:r>
            <a:br>
              <a:rPr lang="en-US" sz="1800" b="1">
                <a:latin typeface="Calibri"/>
                <a:ea typeface="Calibri"/>
                <a:cs typeface="Calibri"/>
                <a:sym typeface="Calibri"/>
              </a:rPr>
            </a:br>
            <a:endParaRPr sz="1800" b="1">
              <a:latin typeface="Calibri"/>
              <a:ea typeface="Calibri"/>
              <a:cs typeface="Calibri"/>
              <a:sym typeface="Calibri"/>
            </a:endParaRPr>
          </a:p>
          <a:p>
            <a:pPr marL="0" lvl="0" indent="0" algn="l" rtl="0">
              <a:lnSpc>
                <a:spcPct val="115000"/>
              </a:lnSpc>
              <a:spcBef>
                <a:spcPts val="0"/>
              </a:spcBef>
              <a:spcAft>
                <a:spcPts val="0"/>
              </a:spcAft>
              <a:buNone/>
            </a:pPr>
            <a:br>
              <a:rPr lang="en-US" sz="1700" b="1">
                <a:latin typeface="Calibri"/>
                <a:ea typeface="Calibri"/>
                <a:cs typeface="Calibri"/>
                <a:sym typeface="Calibri"/>
              </a:rPr>
            </a:br>
            <a:endParaRPr sz="2500">
              <a:latin typeface="Calibri"/>
              <a:ea typeface="Calibri"/>
              <a:cs typeface="Calibri"/>
              <a:sym typeface="Calibri"/>
            </a:endParaRPr>
          </a:p>
        </p:txBody>
      </p:sp>
      <p:pic>
        <p:nvPicPr>
          <p:cNvPr id="226" name="Google Shape;226;p30"/>
          <p:cNvPicPr preferRelativeResize="0"/>
          <p:nvPr/>
        </p:nvPicPr>
        <p:blipFill>
          <a:blip r:embed="rId3">
            <a:alphaModFix/>
          </a:blip>
          <a:stretch>
            <a:fillRect/>
          </a:stretch>
        </p:blipFill>
        <p:spPr>
          <a:xfrm>
            <a:off x="3680725" y="1955846"/>
            <a:ext cx="5512600" cy="2342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1"/>
          <p:cNvPicPr preferRelativeResize="0"/>
          <p:nvPr/>
        </p:nvPicPr>
        <p:blipFill>
          <a:blip r:embed="rId3">
            <a:alphaModFix/>
          </a:blip>
          <a:stretch>
            <a:fillRect/>
          </a:stretch>
        </p:blipFill>
        <p:spPr>
          <a:xfrm>
            <a:off x="5736450" y="3033052"/>
            <a:ext cx="2533476" cy="2923251"/>
          </a:xfrm>
          <a:prstGeom prst="rect">
            <a:avLst/>
          </a:prstGeom>
          <a:noFill/>
          <a:ln>
            <a:noFill/>
          </a:ln>
        </p:spPr>
      </p:pic>
      <p:sp>
        <p:nvSpPr>
          <p:cNvPr id="232" name="Google Shape;232;p31"/>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Questions and Responses...</a:t>
            </a:r>
            <a:endParaRPr sz="3400">
              <a:latin typeface="Times New Roman"/>
              <a:ea typeface="Times New Roman"/>
              <a:cs typeface="Times New Roman"/>
              <a:sym typeface="Times New Roman"/>
            </a:endParaRPr>
          </a:p>
        </p:txBody>
      </p:sp>
      <p:sp>
        <p:nvSpPr>
          <p:cNvPr id="233" name="Google Shape;233;p31"/>
          <p:cNvSpPr txBox="1"/>
          <p:nvPr/>
        </p:nvSpPr>
        <p:spPr>
          <a:xfrm>
            <a:off x="1912225" y="1669225"/>
            <a:ext cx="6039300" cy="416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300" b="1">
                <a:latin typeface="Calibri"/>
                <a:ea typeface="Calibri"/>
                <a:cs typeface="Calibri"/>
                <a:sym typeface="Calibri"/>
              </a:rPr>
              <a:t>Q. 	Why are you wearing a mask?</a:t>
            </a:r>
            <a:br>
              <a:rPr lang="en-US" sz="2100" b="1">
                <a:latin typeface="Calibri"/>
                <a:ea typeface="Calibri"/>
                <a:cs typeface="Calibri"/>
                <a:sym typeface="Calibri"/>
              </a:rPr>
            </a:br>
            <a:endParaRPr sz="2100" b="1">
              <a:latin typeface="Calibri"/>
              <a:ea typeface="Calibri"/>
              <a:cs typeface="Calibri"/>
              <a:sym typeface="Calibri"/>
            </a:endParaRPr>
          </a:p>
          <a:p>
            <a:pPr marL="457200" lvl="0" indent="-361950" algn="l" rtl="0">
              <a:lnSpc>
                <a:spcPct val="100000"/>
              </a:lnSpc>
              <a:spcBef>
                <a:spcPts val="0"/>
              </a:spcBef>
              <a:spcAft>
                <a:spcPts val="0"/>
              </a:spcAft>
              <a:buSzPts val="2100"/>
              <a:buFont typeface="Calibri"/>
              <a:buAutoNum type="alphaUcPeriod"/>
            </a:pPr>
            <a:r>
              <a:rPr lang="en-US" sz="2100" i="1">
                <a:latin typeface="Calibri"/>
                <a:ea typeface="Calibri"/>
                <a:cs typeface="Calibri"/>
                <a:sym typeface="Calibri"/>
              </a:rPr>
              <a:t>“My mask is for your protection.  </a:t>
            </a:r>
            <a:br>
              <a:rPr lang="en-US" sz="2100" i="1">
                <a:latin typeface="Calibri"/>
                <a:ea typeface="Calibri"/>
                <a:cs typeface="Calibri"/>
                <a:sym typeface="Calibri"/>
              </a:rPr>
            </a:br>
            <a:br>
              <a:rPr lang="en-US" sz="2100" i="1">
                <a:latin typeface="Calibri"/>
                <a:ea typeface="Calibri"/>
                <a:cs typeface="Calibri"/>
                <a:sym typeface="Calibri"/>
              </a:rPr>
            </a:br>
            <a:r>
              <a:rPr lang="en-US" sz="2100" i="1">
                <a:latin typeface="Calibri"/>
                <a:ea typeface="Calibri"/>
                <a:cs typeface="Calibri"/>
                <a:sym typeface="Calibri"/>
              </a:rPr>
              <a:t>I don’t know if I have been exposed and want to make sure you don’t get sick. </a:t>
            </a:r>
            <a:br>
              <a:rPr lang="en-US" sz="2100" i="1">
                <a:latin typeface="Calibri"/>
                <a:ea typeface="Calibri"/>
                <a:cs typeface="Calibri"/>
                <a:sym typeface="Calibri"/>
              </a:rPr>
            </a:br>
            <a:endParaRPr sz="2100" i="1">
              <a:latin typeface="Calibri"/>
              <a:ea typeface="Calibri"/>
              <a:cs typeface="Calibri"/>
              <a:sym typeface="Calibri"/>
            </a:endParaRPr>
          </a:p>
          <a:p>
            <a:pPr marL="0" lvl="0" indent="0" algn="l" rtl="0">
              <a:lnSpc>
                <a:spcPct val="200000"/>
              </a:lnSpc>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Questions and Responses...</a:t>
            </a:r>
            <a:endParaRPr sz="3400">
              <a:latin typeface="Times New Roman"/>
              <a:ea typeface="Times New Roman"/>
              <a:cs typeface="Times New Roman"/>
              <a:sym typeface="Times New Roman"/>
            </a:endParaRPr>
          </a:p>
        </p:txBody>
      </p:sp>
      <p:sp>
        <p:nvSpPr>
          <p:cNvPr id="239" name="Google Shape;239;p32"/>
          <p:cNvSpPr txBox="1"/>
          <p:nvPr/>
        </p:nvSpPr>
        <p:spPr>
          <a:xfrm>
            <a:off x="1912225" y="1669225"/>
            <a:ext cx="6824700" cy="416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300" b="1">
                <a:latin typeface="Calibri"/>
                <a:ea typeface="Calibri"/>
                <a:cs typeface="Calibri"/>
                <a:sym typeface="Calibri"/>
              </a:rPr>
              <a:t>Q. 	Why aren’t you making visitors wear masks?</a:t>
            </a:r>
            <a:br>
              <a:rPr lang="en-US" sz="2100" b="1">
                <a:latin typeface="Calibri"/>
                <a:ea typeface="Calibri"/>
                <a:cs typeface="Calibri"/>
                <a:sym typeface="Calibri"/>
              </a:rPr>
            </a:br>
            <a:endParaRPr sz="2100" b="1">
              <a:latin typeface="Calibri"/>
              <a:ea typeface="Calibri"/>
              <a:cs typeface="Calibri"/>
              <a:sym typeface="Calibri"/>
            </a:endParaRPr>
          </a:p>
          <a:p>
            <a:pPr marL="457200" lvl="0" indent="-361950" algn="l" rtl="0">
              <a:lnSpc>
                <a:spcPct val="100000"/>
              </a:lnSpc>
              <a:spcBef>
                <a:spcPts val="0"/>
              </a:spcBef>
              <a:spcAft>
                <a:spcPts val="0"/>
              </a:spcAft>
              <a:buSzPts val="2100"/>
              <a:buFont typeface="Calibri"/>
              <a:buAutoNum type="alphaUcPeriod"/>
            </a:pPr>
            <a:r>
              <a:rPr lang="en-US" sz="2100" i="1">
                <a:latin typeface="Calibri"/>
                <a:ea typeface="Calibri"/>
                <a:cs typeface="Calibri"/>
                <a:sym typeface="Calibri"/>
              </a:rPr>
              <a:t>“We are unable to mandate that others wear masks.”</a:t>
            </a:r>
            <a:br>
              <a:rPr lang="en-US" sz="2100" i="1">
                <a:latin typeface="Calibri"/>
                <a:ea typeface="Calibri"/>
                <a:cs typeface="Calibri"/>
                <a:sym typeface="Calibri"/>
              </a:rPr>
            </a:br>
            <a:endParaRPr sz="2100" i="1">
              <a:latin typeface="Calibri"/>
              <a:ea typeface="Calibri"/>
              <a:cs typeface="Calibri"/>
              <a:sym typeface="Calibri"/>
            </a:endParaRPr>
          </a:p>
          <a:p>
            <a:pPr marL="0" lvl="0" indent="0" algn="l" rtl="0">
              <a:lnSpc>
                <a:spcPct val="200000"/>
              </a:lnSpc>
              <a:spcBef>
                <a:spcPts val="0"/>
              </a:spcBef>
              <a:spcAft>
                <a:spcPts val="0"/>
              </a:spcAft>
              <a:buNone/>
            </a:pPr>
            <a:endParaRPr/>
          </a:p>
        </p:txBody>
      </p:sp>
      <p:pic>
        <p:nvPicPr>
          <p:cNvPr id="240" name="Google Shape;240;p32"/>
          <p:cNvPicPr preferRelativeResize="0"/>
          <p:nvPr/>
        </p:nvPicPr>
        <p:blipFill>
          <a:blip r:embed="rId3">
            <a:alphaModFix/>
          </a:blip>
          <a:stretch>
            <a:fillRect/>
          </a:stretch>
        </p:blipFill>
        <p:spPr>
          <a:xfrm>
            <a:off x="3492700" y="3194075"/>
            <a:ext cx="4618000" cy="2638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3"/>
          <p:cNvPicPr preferRelativeResize="0"/>
          <p:nvPr/>
        </p:nvPicPr>
        <p:blipFill>
          <a:blip r:embed="rId3">
            <a:alphaModFix/>
          </a:blip>
          <a:stretch>
            <a:fillRect/>
          </a:stretch>
        </p:blipFill>
        <p:spPr>
          <a:xfrm>
            <a:off x="2422900" y="2556875"/>
            <a:ext cx="6747050" cy="3801150"/>
          </a:xfrm>
          <a:prstGeom prst="rect">
            <a:avLst/>
          </a:prstGeom>
          <a:noFill/>
          <a:ln>
            <a:noFill/>
          </a:ln>
        </p:spPr>
      </p:pic>
      <p:sp>
        <p:nvSpPr>
          <p:cNvPr id="246" name="Google Shape;246;p33"/>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Questions and Responses...</a:t>
            </a:r>
            <a:endParaRPr sz="3400">
              <a:latin typeface="Times New Roman"/>
              <a:ea typeface="Times New Roman"/>
              <a:cs typeface="Times New Roman"/>
              <a:sym typeface="Times New Roman"/>
            </a:endParaRPr>
          </a:p>
        </p:txBody>
      </p:sp>
      <p:sp>
        <p:nvSpPr>
          <p:cNvPr id="247" name="Google Shape;247;p33"/>
          <p:cNvSpPr txBox="1"/>
          <p:nvPr/>
        </p:nvSpPr>
        <p:spPr>
          <a:xfrm>
            <a:off x="1912225" y="1669225"/>
            <a:ext cx="6389700" cy="416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300" b="1">
                <a:latin typeface="Calibri"/>
                <a:ea typeface="Calibri"/>
                <a:cs typeface="Calibri"/>
                <a:sym typeface="Calibri"/>
              </a:rPr>
              <a:t>Q. 	Why do I have to wait to enter the museum?</a:t>
            </a:r>
            <a:br>
              <a:rPr lang="en-US" sz="2100" b="1">
                <a:latin typeface="Calibri"/>
                <a:ea typeface="Calibri"/>
                <a:cs typeface="Calibri"/>
                <a:sym typeface="Calibri"/>
              </a:rPr>
            </a:br>
            <a:endParaRPr sz="2100" b="1">
              <a:latin typeface="Calibri"/>
              <a:ea typeface="Calibri"/>
              <a:cs typeface="Calibri"/>
              <a:sym typeface="Calibri"/>
            </a:endParaRPr>
          </a:p>
          <a:p>
            <a:pPr marL="457200" lvl="0" indent="-361950" algn="l" rtl="0">
              <a:lnSpc>
                <a:spcPct val="100000"/>
              </a:lnSpc>
              <a:spcBef>
                <a:spcPts val="0"/>
              </a:spcBef>
              <a:spcAft>
                <a:spcPts val="0"/>
              </a:spcAft>
              <a:buSzPts val="2100"/>
              <a:buFont typeface="Calibri"/>
              <a:buAutoNum type="alphaUcPeriod"/>
            </a:pPr>
            <a:r>
              <a:rPr lang="en-US" sz="2100" i="1">
                <a:latin typeface="Calibri"/>
                <a:ea typeface="Calibri"/>
                <a:cs typeface="Calibri"/>
                <a:sym typeface="Calibri"/>
              </a:rPr>
              <a:t>“We want to keep you safe </a:t>
            </a:r>
            <a:br>
              <a:rPr lang="en-US" sz="2100" i="1">
                <a:latin typeface="Calibri"/>
                <a:ea typeface="Calibri"/>
                <a:cs typeface="Calibri"/>
                <a:sym typeface="Calibri"/>
              </a:rPr>
            </a:br>
            <a:r>
              <a:rPr lang="en-US" sz="2100" i="1">
                <a:latin typeface="Calibri"/>
                <a:ea typeface="Calibri"/>
                <a:cs typeface="Calibri"/>
                <a:sym typeface="Calibri"/>
              </a:rPr>
              <a:t>and there are several other </a:t>
            </a:r>
            <a:br>
              <a:rPr lang="en-US" sz="2100" i="1">
                <a:latin typeface="Calibri"/>
                <a:ea typeface="Calibri"/>
                <a:cs typeface="Calibri"/>
                <a:sym typeface="Calibri"/>
              </a:rPr>
            </a:br>
            <a:r>
              <a:rPr lang="en-US" sz="2100" i="1">
                <a:latin typeface="Calibri"/>
                <a:ea typeface="Calibri"/>
                <a:cs typeface="Calibri"/>
                <a:sym typeface="Calibri"/>
              </a:rPr>
              <a:t>people inside the museum.”</a:t>
            </a:r>
            <a:br>
              <a:rPr lang="en-US" sz="2100" i="1">
                <a:latin typeface="Calibri"/>
                <a:ea typeface="Calibri"/>
                <a:cs typeface="Calibri"/>
                <a:sym typeface="Calibri"/>
              </a:rPr>
            </a:br>
            <a:endParaRPr sz="2100" i="1">
              <a:latin typeface="Calibri"/>
              <a:ea typeface="Calibri"/>
              <a:cs typeface="Calibri"/>
              <a:sym typeface="Calibri"/>
            </a:endParaRPr>
          </a:p>
          <a:p>
            <a:pPr marL="0" lvl="0" indent="0" algn="l" rtl="0">
              <a:lnSpc>
                <a:spcPct val="200000"/>
              </a:lnSpc>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Questions and Responses...</a:t>
            </a:r>
            <a:endParaRPr sz="3400">
              <a:latin typeface="Times New Roman"/>
              <a:ea typeface="Times New Roman"/>
              <a:cs typeface="Times New Roman"/>
              <a:sym typeface="Times New Roman"/>
            </a:endParaRPr>
          </a:p>
        </p:txBody>
      </p:sp>
      <p:sp>
        <p:nvSpPr>
          <p:cNvPr id="253" name="Google Shape;253;p34"/>
          <p:cNvSpPr txBox="1"/>
          <p:nvPr/>
        </p:nvSpPr>
        <p:spPr>
          <a:xfrm>
            <a:off x="1912225" y="1669225"/>
            <a:ext cx="6389700" cy="416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300" b="1">
                <a:latin typeface="Calibri"/>
                <a:ea typeface="Calibri"/>
                <a:cs typeface="Calibri"/>
                <a:sym typeface="Calibri"/>
              </a:rPr>
              <a:t>Q. 	Why have you reduced museum hours?</a:t>
            </a:r>
            <a:br>
              <a:rPr lang="en-US" sz="2100" b="1">
                <a:latin typeface="Calibri"/>
                <a:ea typeface="Calibri"/>
                <a:cs typeface="Calibri"/>
                <a:sym typeface="Calibri"/>
              </a:rPr>
            </a:br>
            <a:endParaRPr sz="2100" b="1">
              <a:latin typeface="Calibri"/>
              <a:ea typeface="Calibri"/>
              <a:cs typeface="Calibri"/>
              <a:sym typeface="Calibri"/>
            </a:endParaRPr>
          </a:p>
          <a:p>
            <a:pPr marL="457200" lvl="0" indent="-361950" algn="l" rtl="0">
              <a:lnSpc>
                <a:spcPct val="100000"/>
              </a:lnSpc>
              <a:spcBef>
                <a:spcPts val="0"/>
              </a:spcBef>
              <a:spcAft>
                <a:spcPts val="0"/>
              </a:spcAft>
              <a:buSzPts val="2100"/>
              <a:buFont typeface="Calibri"/>
              <a:buAutoNum type="alphaUcPeriod"/>
            </a:pPr>
            <a:r>
              <a:rPr lang="en-US" sz="2100" i="1">
                <a:latin typeface="Calibri"/>
                <a:ea typeface="Calibri"/>
                <a:cs typeface="Calibri"/>
                <a:sym typeface="Calibri"/>
              </a:rPr>
              <a:t>“Hours have been reduced to ensure we have time to sanitize the facility and keep you safe.</a:t>
            </a:r>
            <a:br>
              <a:rPr lang="en-US" sz="2100" i="1">
                <a:latin typeface="Calibri"/>
                <a:ea typeface="Calibri"/>
                <a:cs typeface="Calibri"/>
                <a:sym typeface="Calibri"/>
              </a:rPr>
            </a:br>
            <a:endParaRPr sz="2100" i="1">
              <a:latin typeface="Calibri"/>
              <a:ea typeface="Calibri"/>
              <a:cs typeface="Calibri"/>
              <a:sym typeface="Calibri"/>
            </a:endParaRPr>
          </a:p>
          <a:p>
            <a:pPr marL="0" lvl="0" indent="0" algn="l" rtl="0">
              <a:lnSpc>
                <a:spcPct val="200000"/>
              </a:lnSpc>
              <a:spcBef>
                <a:spcPts val="0"/>
              </a:spcBef>
              <a:spcAft>
                <a:spcPts val="0"/>
              </a:spcAft>
              <a:buNone/>
            </a:pPr>
            <a:endParaRPr/>
          </a:p>
        </p:txBody>
      </p:sp>
      <p:pic>
        <p:nvPicPr>
          <p:cNvPr id="254" name="Google Shape;254;p34"/>
          <p:cNvPicPr preferRelativeResize="0"/>
          <p:nvPr/>
        </p:nvPicPr>
        <p:blipFill>
          <a:blip r:embed="rId3">
            <a:alphaModFix/>
          </a:blip>
          <a:stretch>
            <a:fillRect/>
          </a:stretch>
        </p:blipFill>
        <p:spPr>
          <a:xfrm>
            <a:off x="853050" y="3359350"/>
            <a:ext cx="2473575" cy="2473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2059625" y="185725"/>
            <a:ext cx="65691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100">
                <a:latin typeface="Times New Roman"/>
                <a:ea typeface="Times New Roman"/>
                <a:cs typeface="Times New Roman"/>
                <a:sym typeface="Times New Roman"/>
              </a:rPr>
              <a:t>Does a mask have a front side?</a:t>
            </a:r>
            <a:endParaRPr sz="2700">
              <a:latin typeface="Times New Roman"/>
              <a:ea typeface="Times New Roman"/>
              <a:cs typeface="Times New Roman"/>
              <a:sym typeface="Times New Roman"/>
            </a:endParaRPr>
          </a:p>
        </p:txBody>
      </p:sp>
      <p:sp>
        <p:nvSpPr>
          <p:cNvPr id="61" name="Google Shape;61;p8"/>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latin typeface="Calibri"/>
              <a:ea typeface="Calibri"/>
              <a:cs typeface="Calibri"/>
              <a:sym typeface="Calibri"/>
            </a:endParaRPr>
          </a:p>
        </p:txBody>
      </p:sp>
      <p:pic>
        <p:nvPicPr>
          <p:cNvPr id="62" name="Google Shape;62;p8"/>
          <p:cNvPicPr preferRelativeResize="0"/>
          <p:nvPr/>
        </p:nvPicPr>
        <p:blipFill>
          <a:blip r:embed="rId3">
            <a:alphaModFix/>
          </a:blip>
          <a:stretch>
            <a:fillRect/>
          </a:stretch>
        </p:blipFill>
        <p:spPr>
          <a:xfrm>
            <a:off x="2059625" y="1737075"/>
            <a:ext cx="6029850" cy="4021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2800">
                <a:latin typeface="Times New Roman"/>
                <a:ea typeface="Times New Roman"/>
                <a:cs typeface="Times New Roman"/>
                <a:sym typeface="Times New Roman"/>
              </a:rPr>
              <a:t>At the end of the day…</a:t>
            </a:r>
            <a:br>
              <a:rPr lang="en-US" sz="3400">
                <a:latin typeface="Times New Roman"/>
                <a:ea typeface="Times New Roman"/>
                <a:cs typeface="Times New Roman"/>
                <a:sym typeface="Times New Roman"/>
              </a:rPr>
            </a:br>
            <a:r>
              <a:rPr lang="en-US" sz="3400">
                <a:latin typeface="Times New Roman"/>
                <a:ea typeface="Times New Roman"/>
                <a:cs typeface="Times New Roman"/>
                <a:sym typeface="Times New Roman"/>
              </a:rPr>
              <a:t>How should you remove the mask?</a:t>
            </a:r>
            <a:endParaRPr sz="3000">
              <a:latin typeface="Times New Roman"/>
              <a:ea typeface="Times New Roman"/>
              <a:cs typeface="Times New Roman"/>
              <a:sym typeface="Times New Roman"/>
            </a:endParaRPr>
          </a:p>
        </p:txBody>
      </p:sp>
      <p:sp>
        <p:nvSpPr>
          <p:cNvPr id="260" name="Google Shape;260;p35"/>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latin typeface="Calibri"/>
              <a:ea typeface="Calibri"/>
              <a:cs typeface="Calibri"/>
              <a:sym typeface="Calibri"/>
            </a:endParaRPr>
          </a:p>
        </p:txBody>
      </p:sp>
      <p:pic>
        <p:nvPicPr>
          <p:cNvPr id="261" name="Google Shape;261;p35"/>
          <p:cNvPicPr preferRelativeResize="0"/>
          <p:nvPr/>
        </p:nvPicPr>
        <p:blipFill>
          <a:blip r:embed="rId3">
            <a:alphaModFix/>
          </a:blip>
          <a:stretch>
            <a:fillRect/>
          </a:stretch>
        </p:blipFill>
        <p:spPr>
          <a:xfrm>
            <a:off x="2181724" y="1605225"/>
            <a:ext cx="5526200" cy="3685950"/>
          </a:xfrm>
          <a:prstGeom prst="rect">
            <a:avLst/>
          </a:prstGeom>
          <a:noFill/>
          <a:ln>
            <a:noFill/>
          </a:ln>
        </p:spPr>
      </p:pic>
      <p:sp>
        <p:nvSpPr>
          <p:cNvPr id="262" name="Google Shape;262;p35"/>
          <p:cNvSpPr txBox="1"/>
          <p:nvPr/>
        </p:nvSpPr>
        <p:spPr>
          <a:xfrm>
            <a:off x="468925" y="5377950"/>
            <a:ext cx="7956900" cy="8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a:latin typeface="Calibri"/>
                <a:ea typeface="Calibri"/>
                <a:cs typeface="Calibri"/>
                <a:sym typeface="Calibri"/>
              </a:rPr>
              <a:t>Wash your hands. Unloop the mask from your ears and avoid touching the outside of the mask. Wash your hands.</a:t>
            </a:r>
            <a:endParaRPr sz="25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2054552" y="7958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000">
                <a:latin typeface="Times New Roman"/>
                <a:ea typeface="Times New Roman"/>
                <a:cs typeface="Times New Roman"/>
                <a:sym typeface="Times New Roman"/>
              </a:rPr>
              <a:t>Questions or Comments?</a:t>
            </a:r>
            <a:endParaRPr sz="3000">
              <a:latin typeface="Times New Roman"/>
              <a:ea typeface="Times New Roman"/>
              <a:cs typeface="Times New Roman"/>
              <a:sym typeface="Times New Roman"/>
            </a:endParaRPr>
          </a:p>
        </p:txBody>
      </p:sp>
      <p:sp>
        <p:nvSpPr>
          <p:cNvPr id="268" name="Google Shape;268;p36"/>
          <p:cNvSpPr txBox="1"/>
          <p:nvPr/>
        </p:nvSpPr>
        <p:spPr>
          <a:xfrm>
            <a:off x="395075" y="2514300"/>
            <a:ext cx="7956900" cy="8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latin typeface="Calibri"/>
                <a:ea typeface="Calibri"/>
                <a:cs typeface="Calibri"/>
                <a:sym typeface="Calibri"/>
              </a:rPr>
              <a:t>We will get through </a:t>
            </a:r>
            <a:br>
              <a:rPr lang="en-US" sz="2600">
                <a:latin typeface="Calibri"/>
                <a:ea typeface="Calibri"/>
                <a:cs typeface="Calibri"/>
                <a:sym typeface="Calibri"/>
              </a:rPr>
            </a:br>
            <a:r>
              <a:rPr lang="en-US" sz="2600">
                <a:latin typeface="Calibri"/>
                <a:ea typeface="Calibri"/>
                <a:cs typeface="Calibri"/>
                <a:sym typeface="Calibri"/>
              </a:rPr>
              <a:t>this together!          </a:t>
            </a:r>
            <a:endParaRPr sz="2600">
              <a:latin typeface="Calibri"/>
              <a:ea typeface="Calibri"/>
              <a:cs typeface="Calibri"/>
              <a:sym typeface="Calibri"/>
            </a:endParaRPr>
          </a:p>
          <a:p>
            <a:pPr marL="0" lvl="0" indent="0" algn="l" rtl="0">
              <a:spcBef>
                <a:spcPts val="0"/>
              </a:spcBef>
              <a:spcAft>
                <a:spcPts val="0"/>
              </a:spcAft>
              <a:buNone/>
            </a:pPr>
            <a:r>
              <a:rPr lang="en-US" sz="2600">
                <a:latin typeface="Calibri"/>
                <a:ea typeface="Calibri"/>
                <a:cs typeface="Calibri"/>
                <a:sym typeface="Calibri"/>
              </a:rPr>
              <a:t>                                                 </a:t>
            </a:r>
            <a:endParaRPr sz="2600">
              <a:latin typeface="Calibri"/>
              <a:ea typeface="Calibri"/>
              <a:cs typeface="Calibri"/>
              <a:sym typeface="Calibri"/>
            </a:endParaRPr>
          </a:p>
          <a:p>
            <a:pPr marL="0" lvl="0" indent="0" algn="l" rtl="0">
              <a:spcBef>
                <a:spcPts val="0"/>
              </a:spcBef>
              <a:spcAft>
                <a:spcPts val="0"/>
              </a:spcAft>
              <a:buNone/>
            </a:pPr>
            <a:endParaRPr sz="2600">
              <a:latin typeface="Calibri"/>
              <a:ea typeface="Calibri"/>
              <a:cs typeface="Calibri"/>
              <a:sym typeface="Calibri"/>
            </a:endParaRPr>
          </a:p>
          <a:p>
            <a:pPr marL="0" lvl="0" indent="0" algn="l" rtl="0">
              <a:spcBef>
                <a:spcPts val="0"/>
              </a:spcBef>
              <a:spcAft>
                <a:spcPts val="0"/>
              </a:spcAft>
              <a:buNone/>
            </a:pPr>
            <a:endParaRPr sz="2600">
              <a:latin typeface="Calibri"/>
              <a:ea typeface="Calibri"/>
              <a:cs typeface="Calibri"/>
              <a:sym typeface="Calibri"/>
            </a:endParaRPr>
          </a:p>
          <a:p>
            <a:pPr marL="0" lvl="0" indent="0" algn="l" rtl="0">
              <a:spcBef>
                <a:spcPts val="0"/>
              </a:spcBef>
              <a:spcAft>
                <a:spcPts val="0"/>
              </a:spcAft>
              <a:buNone/>
            </a:pPr>
            <a:endParaRPr sz="2600">
              <a:latin typeface="Calibri"/>
              <a:ea typeface="Calibri"/>
              <a:cs typeface="Calibri"/>
              <a:sym typeface="Calibri"/>
            </a:endParaRPr>
          </a:p>
          <a:p>
            <a:pPr marL="0" lvl="0" indent="0" algn="l" rtl="0">
              <a:spcBef>
                <a:spcPts val="0"/>
              </a:spcBef>
              <a:spcAft>
                <a:spcPts val="0"/>
              </a:spcAft>
              <a:buNone/>
            </a:pPr>
            <a:endParaRPr sz="2600">
              <a:latin typeface="Calibri"/>
              <a:ea typeface="Calibri"/>
              <a:cs typeface="Calibri"/>
              <a:sym typeface="Calibri"/>
            </a:endParaRPr>
          </a:p>
        </p:txBody>
      </p:sp>
      <p:pic>
        <p:nvPicPr>
          <p:cNvPr id="269" name="Google Shape;269;p36"/>
          <p:cNvPicPr preferRelativeResize="0"/>
          <p:nvPr/>
        </p:nvPicPr>
        <p:blipFill>
          <a:blip r:embed="rId3">
            <a:alphaModFix/>
          </a:blip>
          <a:stretch>
            <a:fillRect/>
          </a:stretch>
        </p:blipFill>
        <p:spPr>
          <a:xfrm>
            <a:off x="4207775" y="1131550"/>
            <a:ext cx="1737249" cy="1720151"/>
          </a:xfrm>
          <a:prstGeom prst="rect">
            <a:avLst/>
          </a:prstGeom>
          <a:noFill/>
          <a:ln>
            <a:noFill/>
          </a:ln>
        </p:spPr>
      </p:pic>
      <p:pic>
        <p:nvPicPr>
          <p:cNvPr id="270" name="Google Shape;270;p36"/>
          <p:cNvPicPr preferRelativeResize="0"/>
          <p:nvPr/>
        </p:nvPicPr>
        <p:blipFill>
          <a:blip r:embed="rId4">
            <a:alphaModFix/>
          </a:blip>
          <a:stretch>
            <a:fillRect/>
          </a:stretch>
        </p:blipFill>
        <p:spPr>
          <a:xfrm>
            <a:off x="4207775" y="2917250"/>
            <a:ext cx="1782848" cy="1404000"/>
          </a:xfrm>
          <a:prstGeom prst="rect">
            <a:avLst/>
          </a:prstGeom>
          <a:noFill/>
          <a:ln>
            <a:noFill/>
          </a:ln>
        </p:spPr>
      </p:pic>
      <p:pic>
        <p:nvPicPr>
          <p:cNvPr id="271" name="Google Shape;271;p36"/>
          <p:cNvPicPr preferRelativeResize="0"/>
          <p:nvPr/>
        </p:nvPicPr>
        <p:blipFill>
          <a:blip r:embed="rId5">
            <a:alphaModFix/>
          </a:blip>
          <a:stretch>
            <a:fillRect/>
          </a:stretch>
        </p:blipFill>
        <p:spPr>
          <a:xfrm>
            <a:off x="6039575" y="1131550"/>
            <a:ext cx="2571581" cy="32144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628650" y="2963635"/>
            <a:ext cx="7886700" cy="9307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Arial"/>
              <a:buNone/>
            </a:pPr>
            <a:r>
              <a:rPr lang="en-US">
                <a:latin typeface="Times New Roman"/>
                <a:ea typeface="Times New Roman"/>
                <a:cs typeface="Times New Roman"/>
                <a:sym typeface="Times New Roman"/>
              </a:rPr>
              <a:t>Thank You</a:t>
            </a:r>
            <a:endParaRPr>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2059625" y="185725"/>
            <a:ext cx="65691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100">
                <a:latin typeface="Times New Roman"/>
                <a:ea typeface="Times New Roman"/>
                <a:cs typeface="Times New Roman"/>
                <a:sym typeface="Times New Roman"/>
              </a:rPr>
              <a:t>Typically...Yes!</a:t>
            </a:r>
            <a:endParaRPr sz="2700">
              <a:latin typeface="Times New Roman"/>
              <a:ea typeface="Times New Roman"/>
              <a:cs typeface="Times New Roman"/>
              <a:sym typeface="Times New Roman"/>
            </a:endParaRPr>
          </a:p>
        </p:txBody>
      </p:sp>
      <p:sp>
        <p:nvSpPr>
          <p:cNvPr id="68" name="Google Shape;68;p9"/>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latin typeface="Calibri"/>
              <a:ea typeface="Calibri"/>
              <a:cs typeface="Calibri"/>
              <a:sym typeface="Calibri"/>
            </a:endParaRPr>
          </a:p>
        </p:txBody>
      </p:sp>
      <p:pic>
        <p:nvPicPr>
          <p:cNvPr id="69" name="Google Shape;69;p9"/>
          <p:cNvPicPr preferRelativeResize="0"/>
          <p:nvPr/>
        </p:nvPicPr>
        <p:blipFill>
          <a:blip r:embed="rId3">
            <a:alphaModFix/>
          </a:blip>
          <a:stretch>
            <a:fillRect/>
          </a:stretch>
        </p:blipFill>
        <p:spPr>
          <a:xfrm>
            <a:off x="2059625" y="1538425"/>
            <a:ext cx="6360000" cy="3577511"/>
          </a:xfrm>
          <a:prstGeom prst="rect">
            <a:avLst/>
          </a:prstGeom>
          <a:noFill/>
          <a:ln>
            <a:noFill/>
          </a:ln>
        </p:spPr>
      </p:pic>
      <p:sp>
        <p:nvSpPr>
          <p:cNvPr id="70" name="Google Shape;70;p9"/>
          <p:cNvSpPr txBox="1"/>
          <p:nvPr/>
        </p:nvSpPr>
        <p:spPr>
          <a:xfrm>
            <a:off x="582200" y="5111425"/>
            <a:ext cx="8150700" cy="10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750" b="1">
                <a:solidFill>
                  <a:schemeClr val="dk1"/>
                </a:solidFill>
                <a:highlight>
                  <a:schemeClr val="lt1"/>
                </a:highlight>
                <a:latin typeface="Calibri"/>
                <a:ea typeface="Calibri"/>
                <a:cs typeface="Calibri"/>
                <a:sym typeface="Calibri"/>
              </a:rPr>
              <a:t>Brands of masks differ. </a:t>
            </a:r>
            <a:r>
              <a:rPr lang="en-US" sz="1750">
                <a:solidFill>
                  <a:schemeClr val="dk1"/>
                </a:solidFill>
                <a:highlight>
                  <a:schemeClr val="lt1"/>
                </a:highlight>
                <a:latin typeface="Calibri"/>
                <a:ea typeface="Calibri"/>
                <a:cs typeface="Calibri"/>
                <a:sym typeface="Calibri"/>
              </a:rPr>
              <a:t> In this case, the </a:t>
            </a:r>
            <a:r>
              <a:rPr lang="en-US" sz="1750" b="1">
                <a:solidFill>
                  <a:schemeClr val="dk1"/>
                </a:solidFill>
                <a:highlight>
                  <a:schemeClr val="lt1"/>
                </a:highlight>
                <a:latin typeface="Calibri"/>
                <a:ea typeface="Calibri"/>
                <a:cs typeface="Calibri"/>
                <a:sym typeface="Calibri"/>
              </a:rPr>
              <a:t>blue side</a:t>
            </a:r>
            <a:r>
              <a:rPr lang="en-US" sz="1750">
                <a:solidFill>
                  <a:schemeClr val="dk1"/>
                </a:solidFill>
                <a:highlight>
                  <a:schemeClr val="lt1"/>
                </a:highlight>
                <a:latin typeface="Calibri"/>
                <a:ea typeface="Calibri"/>
                <a:cs typeface="Calibri"/>
                <a:sym typeface="Calibri"/>
              </a:rPr>
              <a:t> is waterproof - keeping droplets from others from penetrating your mask.  The </a:t>
            </a:r>
            <a:r>
              <a:rPr lang="en-US" sz="1750" b="1">
                <a:solidFill>
                  <a:schemeClr val="dk1"/>
                </a:solidFill>
                <a:highlight>
                  <a:schemeClr val="lt1"/>
                </a:highlight>
                <a:latin typeface="Calibri"/>
                <a:ea typeface="Calibri"/>
                <a:cs typeface="Calibri"/>
                <a:sym typeface="Calibri"/>
              </a:rPr>
              <a:t>white side</a:t>
            </a:r>
            <a:r>
              <a:rPr lang="en-US" sz="1750">
                <a:solidFill>
                  <a:schemeClr val="dk1"/>
                </a:solidFill>
                <a:highlight>
                  <a:schemeClr val="lt1"/>
                </a:highlight>
                <a:latin typeface="Calibri"/>
                <a:ea typeface="Calibri"/>
                <a:cs typeface="Calibri"/>
                <a:sym typeface="Calibri"/>
              </a:rPr>
              <a:t> is absorbent - if you cough, your droplets are trapped inside your mask. Check your mask to see which side is waterproof and that side should face outward.</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2059627" y="185737"/>
            <a:ext cx="646611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700">
                <a:latin typeface="Times New Roman"/>
                <a:ea typeface="Times New Roman"/>
                <a:cs typeface="Times New Roman"/>
                <a:sym typeface="Times New Roman"/>
              </a:rPr>
              <a:t>Before adjusting your mask...</a:t>
            </a:r>
            <a:endParaRPr sz="4100">
              <a:latin typeface="Times New Roman"/>
              <a:ea typeface="Times New Roman"/>
              <a:cs typeface="Times New Roman"/>
              <a:sym typeface="Times New Roman"/>
            </a:endParaRPr>
          </a:p>
        </p:txBody>
      </p:sp>
      <p:sp>
        <p:nvSpPr>
          <p:cNvPr id="76" name="Google Shape;76;p10"/>
          <p:cNvSpPr txBox="1"/>
          <p:nvPr/>
        </p:nvSpPr>
        <p:spPr>
          <a:xfrm>
            <a:off x="1874975" y="4700650"/>
            <a:ext cx="6229200" cy="1650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50">
                <a:solidFill>
                  <a:schemeClr val="dk1"/>
                </a:solidFill>
                <a:highlight>
                  <a:srgbClr val="FFFFFF"/>
                </a:highlight>
                <a:latin typeface="Calibri"/>
                <a:ea typeface="Calibri"/>
                <a:cs typeface="Calibri"/>
                <a:sym typeface="Calibri"/>
              </a:rPr>
              <a:t>Make sure your hands are clean, and be sure to wash your hands after touching the outside of the mask.</a:t>
            </a:r>
            <a:endParaRPr sz="2200">
              <a:latin typeface="Calibri"/>
              <a:ea typeface="Calibri"/>
              <a:cs typeface="Calibri"/>
              <a:sym typeface="Calibri"/>
            </a:endParaRPr>
          </a:p>
        </p:txBody>
      </p:sp>
      <p:pic>
        <p:nvPicPr>
          <p:cNvPr id="77" name="Google Shape;77;p10"/>
          <p:cNvPicPr preferRelativeResize="0"/>
          <p:nvPr/>
        </p:nvPicPr>
        <p:blipFill>
          <a:blip r:embed="rId3">
            <a:alphaModFix/>
          </a:blip>
          <a:stretch>
            <a:fillRect/>
          </a:stretch>
        </p:blipFill>
        <p:spPr>
          <a:xfrm>
            <a:off x="2339450" y="1511300"/>
            <a:ext cx="5269875" cy="3514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900">
                <a:latin typeface="Times New Roman"/>
                <a:ea typeface="Times New Roman"/>
                <a:cs typeface="Times New Roman"/>
                <a:sym typeface="Times New Roman"/>
              </a:rPr>
              <a:t>Do I need to cover my nose?</a:t>
            </a:r>
            <a:endParaRPr sz="4300">
              <a:latin typeface="Times New Roman"/>
              <a:ea typeface="Times New Roman"/>
              <a:cs typeface="Times New Roman"/>
              <a:sym typeface="Times New Roman"/>
            </a:endParaRPr>
          </a:p>
        </p:txBody>
      </p:sp>
      <p:sp>
        <p:nvSpPr>
          <p:cNvPr id="83" name="Google Shape;83;p11"/>
          <p:cNvSpPr txBox="1"/>
          <p:nvPr/>
        </p:nvSpPr>
        <p:spPr>
          <a:xfrm>
            <a:off x="2303750" y="5181450"/>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50">
                <a:solidFill>
                  <a:schemeClr val="dk1"/>
                </a:solidFill>
                <a:highlight>
                  <a:srgbClr val="FFFFFF"/>
                </a:highlight>
                <a:latin typeface="Calibri"/>
                <a:ea typeface="Calibri"/>
                <a:cs typeface="Calibri"/>
                <a:sym typeface="Calibri"/>
              </a:rPr>
              <a:t>Yes!  Breathe through your mask.  </a:t>
            </a:r>
            <a:br>
              <a:rPr lang="en-US" sz="2550">
                <a:solidFill>
                  <a:schemeClr val="dk1"/>
                </a:solidFill>
                <a:highlight>
                  <a:srgbClr val="FFFFFF"/>
                </a:highlight>
                <a:latin typeface="Calibri"/>
                <a:ea typeface="Calibri"/>
                <a:cs typeface="Calibri"/>
                <a:sym typeface="Calibri"/>
              </a:rPr>
            </a:br>
            <a:r>
              <a:rPr lang="en-US" sz="1950">
                <a:solidFill>
                  <a:schemeClr val="dk1"/>
                </a:solidFill>
                <a:highlight>
                  <a:srgbClr val="FFFFFF"/>
                </a:highlight>
                <a:latin typeface="Calibri"/>
                <a:ea typeface="Calibri"/>
                <a:cs typeface="Calibri"/>
                <a:sym typeface="Calibri"/>
              </a:rPr>
              <a:t>(Not around it.)</a:t>
            </a:r>
            <a:br>
              <a:rPr lang="en-US" sz="2550">
                <a:solidFill>
                  <a:schemeClr val="dk1"/>
                </a:solidFill>
                <a:highlight>
                  <a:srgbClr val="FFFFFF"/>
                </a:highlight>
                <a:latin typeface="Georgia"/>
                <a:ea typeface="Georgia"/>
                <a:cs typeface="Georgia"/>
                <a:sym typeface="Georgia"/>
              </a:rPr>
            </a:br>
            <a:endParaRPr sz="2550">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None/>
            </a:pPr>
            <a:endParaRPr sz="2550">
              <a:solidFill>
                <a:schemeClr val="dk1"/>
              </a:solidFill>
              <a:highlight>
                <a:srgbClr val="FFFFFF"/>
              </a:highlight>
              <a:latin typeface="Georgia"/>
              <a:ea typeface="Georgia"/>
              <a:cs typeface="Georgia"/>
              <a:sym typeface="Georgia"/>
            </a:endParaRPr>
          </a:p>
        </p:txBody>
      </p:sp>
      <p:pic>
        <p:nvPicPr>
          <p:cNvPr id="84" name="Google Shape;84;p11"/>
          <p:cNvPicPr preferRelativeResize="0"/>
          <p:nvPr/>
        </p:nvPicPr>
        <p:blipFill>
          <a:blip r:embed="rId3">
            <a:alphaModFix/>
          </a:blip>
          <a:stretch>
            <a:fillRect/>
          </a:stretch>
        </p:blipFill>
        <p:spPr>
          <a:xfrm>
            <a:off x="2303752" y="1511427"/>
            <a:ext cx="4851251" cy="3235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a:latin typeface="Times New Roman"/>
                <a:ea typeface="Times New Roman"/>
                <a:cs typeface="Times New Roman"/>
                <a:sym typeface="Times New Roman"/>
              </a:rPr>
              <a:t>Vote! When should you put on </a:t>
            </a:r>
            <a:br>
              <a:rPr lang="en-US" sz="4000">
                <a:latin typeface="Times New Roman"/>
                <a:ea typeface="Times New Roman"/>
                <a:cs typeface="Times New Roman"/>
                <a:sym typeface="Times New Roman"/>
              </a:rPr>
            </a:br>
            <a:r>
              <a:rPr lang="en-US" sz="4000">
                <a:latin typeface="Times New Roman"/>
                <a:ea typeface="Times New Roman"/>
                <a:cs typeface="Times New Roman"/>
                <a:sym typeface="Times New Roman"/>
              </a:rPr>
              <a:t>your mask?</a:t>
            </a:r>
            <a:endParaRPr>
              <a:latin typeface="Times New Roman"/>
              <a:ea typeface="Times New Roman"/>
              <a:cs typeface="Times New Roman"/>
              <a:sym typeface="Times New Roman"/>
            </a:endParaRPr>
          </a:p>
        </p:txBody>
      </p:sp>
      <p:sp>
        <p:nvSpPr>
          <p:cNvPr id="90" name="Google Shape;90;p12"/>
          <p:cNvSpPr txBox="1"/>
          <p:nvPr/>
        </p:nvSpPr>
        <p:spPr>
          <a:xfrm>
            <a:off x="623250" y="4698000"/>
            <a:ext cx="7897500" cy="1404000"/>
          </a:xfrm>
          <a:prstGeom prst="rect">
            <a:avLst/>
          </a:prstGeom>
          <a:noFill/>
          <a:ln>
            <a:noFill/>
          </a:ln>
        </p:spPr>
        <p:txBody>
          <a:bodyPr spcFirstLastPara="1" wrap="square" lIns="91425" tIns="91425" rIns="91425" bIns="91425" anchor="ctr" anchorCtr="0">
            <a:noAutofit/>
          </a:bodyPr>
          <a:lstStyle/>
          <a:p>
            <a:pPr marL="457200" lvl="0" indent="-390525" algn="l" rtl="0">
              <a:spcBef>
                <a:spcPts val="0"/>
              </a:spcBef>
              <a:spcAft>
                <a:spcPts val="0"/>
              </a:spcAft>
              <a:buClr>
                <a:schemeClr val="dk1"/>
              </a:buClr>
              <a:buSzPts val="2550"/>
              <a:buFont typeface="Calibri"/>
              <a:buChar char="●"/>
            </a:pPr>
            <a:r>
              <a:rPr lang="en-US" sz="2550">
                <a:solidFill>
                  <a:schemeClr val="dk1"/>
                </a:solidFill>
                <a:highlight>
                  <a:srgbClr val="FFFFFF"/>
                </a:highlight>
                <a:latin typeface="Calibri"/>
                <a:ea typeface="Calibri"/>
                <a:cs typeface="Calibri"/>
                <a:sym typeface="Calibri"/>
              </a:rPr>
              <a:t>A.  </a:t>
            </a:r>
            <a:r>
              <a:rPr lang="en-US" sz="2550" u="sng">
                <a:solidFill>
                  <a:schemeClr val="dk1"/>
                </a:solidFill>
                <a:highlight>
                  <a:srgbClr val="FFFFFF"/>
                </a:highlight>
                <a:latin typeface="Calibri"/>
                <a:ea typeface="Calibri"/>
                <a:cs typeface="Calibri"/>
                <a:sym typeface="Calibri"/>
              </a:rPr>
              <a:t>When</a:t>
            </a:r>
            <a:r>
              <a:rPr lang="en-US" sz="2550">
                <a:solidFill>
                  <a:schemeClr val="dk1"/>
                </a:solidFill>
                <a:highlight>
                  <a:srgbClr val="FFFFFF"/>
                </a:highlight>
                <a:latin typeface="Calibri"/>
                <a:ea typeface="Calibri"/>
                <a:cs typeface="Calibri"/>
                <a:sym typeface="Calibri"/>
              </a:rPr>
              <a:t> you first arrive inside the museum</a:t>
            </a:r>
            <a:endParaRPr sz="2550">
              <a:solidFill>
                <a:schemeClr val="dk1"/>
              </a:solidFill>
              <a:highlight>
                <a:srgbClr val="FFFFFF"/>
              </a:highlight>
              <a:latin typeface="Calibri"/>
              <a:ea typeface="Calibri"/>
              <a:cs typeface="Calibri"/>
              <a:sym typeface="Calibri"/>
            </a:endParaRPr>
          </a:p>
          <a:p>
            <a:pPr marL="457200" lvl="0" indent="-390525" algn="l" rtl="0">
              <a:spcBef>
                <a:spcPts val="0"/>
              </a:spcBef>
              <a:spcAft>
                <a:spcPts val="0"/>
              </a:spcAft>
              <a:buClr>
                <a:schemeClr val="dk1"/>
              </a:buClr>
              <a:buSzPts val="2550"/>
              <a:buFont typeface="Calibri"/>
              <a:buChar char="●"/>
            </a:pPr>
            <a:r>
              <a:rPr lang="en-US" sz="2550">
                <a:solidFill>
                  <a:schemeClr val="dk1"/>
                </a:solidFill>
                <a:highlight>
                  <a:srgbClr val="FFFFFF"/>
                </a:highlight>
                <a:latin typeface="Calibri"/>
                <a:ea typeface="Calibri"/>
                <a:cs typeface="Calibri"/>
                <a:sym typeface="Calibri"/>
              </a:rPr>
              <a:t>B.  </a:t>
            </a:r>
            <a:r>
              <a:rPr lang="en-US" sz="2550" u="sng">
                <a:solidFill>
                  <a:schemeClr val="dk1"/>
                </a:solidFill>
                <a:highlight>
                  <a:srgbClr val="FFFFFF"/>
                </a:highlight>
                <a:latin typeface="Calibri"/>
                <a:ea typeface="Calibri"/>
                <a:cs typeface="Calibri"/>
                <a:sym typeface="Calibri"/>
              </a:rPr>
              <a:t>Before</a:t>
            </a:r>
            <a:r>
              <a:rPr lang="en-US" sz="2550">
                <a:solidFill>
                  <a:schemeClr val="dk1"/>
                </a:solidFill>
                <a:highlight>
                  <a:srgbClr val="FFFFFF"/>
                </a:highlight>
                <a:latin typeface="Calibri"/>
                <a:ea typeface="Calibri"/>
                <a:cs typeface="Calibri"/>
                <a:sym typeface="Calibri"/>
              </a:rPr>
              <a:t> you enter the museum</a:t>
            </a:r>
            <a:endParaRPr sz="2000">
              <a:latin typeface="Calibri"/>
              <a:ea typeface="Calibri"/>
              <a:cs typeface="Calibri"/>
              <a:sym typeface="Calibri"/>
            </a:endParaRPr>
          </a:p>
        </p:txBody>
      </p:sp>
      <p:pic>
        <p:nvPicPr>
          <p:cNvPr id="91" name="Google Shape;91;p12"/>
          <p:cNvPicPr preferRelativeResize="0"/>
          <p:nvPr/>
        </p:nvPicPr>
        <p:blipFill>
          <a:blip r:embed="rId3">
            <a:alphaModFix/>
          </a:blip>
          <a:stretch>
            <a:fillRect/>
          </a:stretch>
        </p:blipFill>
        <p:spPr>
          <a:xfrm>
            <a:off x="1954800" y="1722462"/>
            <a:ext cx="5951467" cy="28817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a:latin typeface="Times New Roman"/>
                <a:ea typeface="Times New Roman"/>
                <a:cs typeface="Times New Roman"/>
                <a:sym typeface="Times New Roman"/>
              </a:rPr>
              <a:t>Can I wear the same mask </a:t>
            </a:r>
            <a:br>
              <a:rPr lang="en-US" sz="4000">
                <a:latin typeface="Times New Roman"/>
                <a:ea typeface="Times New Roman"/>
                <a:cs typeface="Times New Roman"/>
                <a:sym typeface="Times New Roman"/>
              </a:rPr>
            </a:br>
            <a:r>
              <a:rPr lang="en-US" sz="4000">
                <a:latin typeface="Times New Roman"/>
                <a:ea typeface="Times New Roman"/>
                <a:cs typeface="Times New Roman"/>
                <a:sym typeface="Times New Roman"/>
              </a:rPr>
              <a:t>all day at work?</a:t>
            </a:r>
            <a:endParaRPr>
              <a:latin typeface="Times New Roman"/>
              <a:ea typeface="Times New Roman"/>
              <a:cs typeface="Times New Roman"/>
              <a:sym typeface="Times New Roman"/>
            </a:endParaRPr>
          </a:p>
        </p:txBody>
      </p:sp>
      <p:sp>
        <p:nvSpPr>
          <p:cNvPr id="97" name="Google Shape;97;p13"/>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chemeClr val="dk1"/>
                </a:solidFill>
                <a:highlight>
                  <a:srgbClr val="FFFFFF"/>
                </a:highlight>
                <a:latin typeface="Calibri"/>
                <a:ea typeface="Calibri"/>
                <a:cs typeface="Calibri"/>
                <a:sym typeface="Calibri"/>
              </a:rPr>
              <a:t>A mask should be changed periodically throughout your </a:t>
            </a:r>
            <a:br>
              <a:rPr lang="en-US" sz="2400">
                <a:solidFill>
                  <a:schemeClr val="dk1"/>
                </a:solidFill>
                <a:highlight>
                  <a:srgbClr val="FFFFFF"/>
                </a:highlight>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work day.</a:t>
            </a:r>
            <a:br>
              <a:rPr lang="en-US" sz="2550">
                <a:solidFill>
                  <a:schemeClr val="dk1"/>
                </a:solidFill>
                <a:highlight>
                  <a:srgbClr val="FFFFFF"/>
                </a:highlight>
                <a:latin typeface="Georgia"/>
                <a:ea typeface="Georgia"/>
                <a:cs typeface="Georgia"/>
                <a:sym typeface="Georgia"/>
              </a:rPr>
            </a:br>
            <a:endParaRPr sz="2000">
              <a:latin typeface="Calibri"/>
              <a:ea typeface="Calibri"/>
              <a:cs typeface="Calibri"/>
              <a:sym typeface="Calibri"/>
            </a:endParaRPr>
          </a:p>
        </p:txBody>
      </p:sp>
      <p:pic>
        <p:nvPicPr>
          <p:cNvPr id="98" name="Google Shape;98;p13"/>
          <p:cNvPicPr preferRelativeResize="0"/>
          <p:nvPr/>
        </p:nvPicPr>
        <p:blipFill>
          <a:blip r:embed="rId3">
            <a:alphaModFix/>
          </a:blip>
          <a:stretch>
            <a:fillRect/>
          </a:stretch>
        </p:blipFill>
        <p:spPr>
          <a:xfrm>
            <a:off x="2717400" y="1511425"/>
            <a:ext cx="4440800" cy="3330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2059627" y="185737"/>
            <a:ext cx="646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3400">
                <a:latin typeface="Times New Roman"/>
                <a:ea typeface="Times New Roman"/>
                <a:cs typeface="Times New Roman"/>
                <a:sym typeface="Times New Roman"/>
              </a:rPr>
              <a:t>Do I need to wash my cloth mask?</a:t>
            </a:r>
            <a:endParaRPr sz="3000">
              <a:latin typeface="Times New Roman"/>
              <a:ea typeface="Times New Roman"/>
              <a:cs typeface="Times New Roman"/>
              <a:sym typeface="Times New Roman"/>
            </a:endParaRPr>
          </a:p>
        </p:txBody>
      </p:sp>
      <p:sp>
        <p:nvSpPr>
          <p:cNvPr id="104" name="Google Shape;104;p14"/>
          <p:cNvSpPr txBox="1"/>
          <p:nvPr/>
        </p:nvSpPr>
        <p:spPr>
          <a:xfrm>
            <a:off x="623250" y="4842025"/>
            <a:ext cx="7897500" cy="14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latin typeface="Calibri"/>
              <a:ea typeface="Calibri"/>
              <a:cs typeface="Calibri"/>
              <a:sym typeface="Calibri"/>
            </a:endParaRPr>
          </a:p>
        </p:txBody>
      </p:sp>
      <p:pic>
        <p:nvPicPr>
          <p:cNvPr id="105" name="Google Shape;105;p14"/>
          <p:cNvPicPr preferRelativeResize="0"/>
          <p:nvPr/>
        </p:nvPicPr>
        <p:blipFill>
          <a:blip r:embed="rId3">
            <a:alphaModFix/>
          </a:blip>
          <a:stretch>
            <a:fillRect/>
          </a:stretch>
        </p:blipFill>
        <p:spPr>
          <a:xfrm>
            <a:off x="2225675" y="1383275"/>
            <a:ext cx="5888924" cy="3927901"/>
          </a:xfrm>
          <a:prstGeom prst="rect">
            <a:avLst/>
          </a:prstGeom>
          <a:noFill/>
          <a:ln>
            <a:noFill/>
          </a:ln>
        </p:spPr>
      </p:pic>
      <p:sp>
        <p:nvSpPr>
          <p:cNvPr id="106" name="Google Shape;106;p14"/>
          <p:cNvSpPr txBox="1"/>
          <p:nvPr/>
        </p:nvSpPr>
        <p:spPr>
          <a:xfrm>
            <a:off x="862575" y="5484275"/>
            <a:ext cx="7731300" cy="6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150" b="1">
                <a:solidFill>
                  <a:schemeClr val="dk1"/>
                </a:solidFill>
                <a:highlight>
                  <a:schemeClr val="lt1"/>
                </a:highlight>
                <a:latin typeface="Calibri"/>
                <a:ea typeface="Calibri"/>
                <a:cs typeface="Calibri"/>
                <a:sym typeface="Calibri"/>
              </a:rPr>
              <a:t>Yes! </a:t>
            </a:r>
            <a:r>
              <a:rPr lang="en-US" sz="2150">
                <a:solidFill>
                  <a:schemeClr val="dk1"/>
                </a:solidFill>
                <a:highlight>
                  <a:schemeClr val="lt1"/>
                </a:highlight>
                <a:latin typeface="Calibri"/>
                <a:ea typeface="Calibri"/>
                <a:cs typeface="Calibri"/>
                <a:sym typeface="Calibri"/>
              </a:rPr>
              <a:t> Not washing it is the same as wearing a contaminated mask.</a:t>
            </a:r>
            <a:endParaRPr sz="2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AHS PRESENTATION 1">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1624</Words>
  <Application>Microsoft Office PowerPoint</Application>
  <PresentationFormat>On-screen Show (4:3)</PresentationFormat>
  <Paragraphs>144</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Georgia</vt:lpstr>
      <vt:lpstr>Calibri</vt:lpstr>
      <vt:lpstr>Roboto</vt:lpstr>
      <vt:lpstr>Times New Roman</vt:lpstr>
      <vt:lpstr>Arial</vt:lpstr>
      <vt:lpstr>AHS PRESENTATION 1</vt:lpstr>
      <vt:lpstr>Smiles Behind the Mask</vt:lpstr>
      <vt:lpstr>Should we wear masks while working at the museum?</vt:lpstr>
      <vt:lpstr>Does a mask have a front side?</vt:lpstr>
      <vt:lpstr>Typically...Yes!</vt:lpstr>
      <vt:lpstr>Before adjusting your mask...</vt:lpstr>
      <vt:lpstr>Do I need to cover my nose?</vt:lpstr>
      <vt:lpstr>Vote! When should you put on  your mask?</vt:lpstr>
      <vt:lpstr>Can I wear the same mask  all day at work?</vt:lpstr>
      <vt:lpstr>Do I need to wash my cloth mask?</vt:lpstr>
      <vt:lpstr>How do I prevent foggy glasses?</vt:lpstr>
      <vt:lpstr>Remember...</vt:lpstr>
      <vt:lpstr>Is social distancing still necessary when wearing a mask?</vt:lpstr>
      <vt:lpstr>Do I need to wear a mask when behind a sneeze barrier?</vt:lpstr>
      <vt:lpstr>How should visitors be greeted?</vt:lpstr>
      <vt:lpstr>Keep your workstation germ-free!</vt:lpstr>
      <vt:lpstr>Help keep common work areas clean</vt:lpstr>
      <vt:lpstr>Should I spray disinfectant on my keyboard?</vt:lpstr>
      <vt:lpstr>How should I wash my hands?</vt:lpstr>
      <vt:lpstr>Let’s talk about our visitors...</vt:lpstr>
      <vt:lpstr>Prepare visitors before they arrive.</vt:lpstr>
      <vt:lpstr>What if a visitor gets upset?</vt:lpstr>
      <vt:lpstr>Tips to de-escalate tension...</vt:lpstr>
      <vt:lpstr>Times are tough. Be patient. </vt:lpstr>
      <vt:lpstr>Times are tough. Be patient. </vt:lpstr>
      <vt:lpstr>Most important...</vt:lpstr>
      <vt:lpstr>Questions and Responses...</vt:lpstr>
      <vt:lpstr>Questions and Responses...</vt:lpstr>
      <vt:lpstr>Questions and Responses...</vt:lpstr>
      <vt:lpstr>Questions and Responses...</vt:lpstr>
      <vt:lpstr>At the end of the day… How should you remove the mask?</vt:lpstr>
      <vt:lpstr>Questions or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Smiles Behind the Mask</dc:title>
  <dc:creator>James B.</dc:creator>
  <cp:lastModifiedBy>W. James James Burns</cp:lastModifiedBy>
  <cp:revision>1</cp:revision>
  <dcterms:modified xsi:type="dcterms:W3CDTF">2020-06-10T15:12:46Z</dcterms:modified>
</cp:coreProperties>
</file>